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ymbol zastępczy daty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F46-5E9D-416C-BB72-9023F1BEAD1F}" type="datetimeFigureOut">
              <a:rPr lang="pl-PL" smtClean="0"/>
              <a:pPr/>
              <a:t>06.06.2013</a:t>
            </a:fld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8C3397-3C7F-43C8-9153-B2CE45E51CD8}" type="slidenum">
              <a:rPr lang="pl-PL" smtClean="0"/>
              <a:pPr/>
              <a:t>‹nr›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F46-5E9D-416C-BB72-9023F1BEAD1F}" type="datetimeFigureOut">
              <a:rPr lang="pl-PL" smtClean="0"/>
              <a:pPr/>
              <a:t>06.06.2013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C3397-3C7F-43C8-9153-B2CE45E51CD8}" type="slidenum">
              <a:rPr lang="pl-PL" smtClean="0"/>
              <a:pPr/>
              <a:t>‹nr›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F46-5E9D-416C-BB72-9023F1BEAD1F}" type="datetimeFigureOut">
              <a:rPr lang="pl-PL" smtClean="0"/>
              <a:pPr/>
              <a:t>06.06.2013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C3397-3C7F-43C8-9153-B2CE45E51CD8}" type="slidenum">
              <a:rPr lang="pl-PL" smtClean="0"/>
              <a:pPr/>
              <a:t>‹nr›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89AFF46-5E9D-416C-BB72-9023F1BEAD1F}" type="datetimeFigureOut">
              <a:rPr lang="pl-PL" smtClean="0"/>
              <a:pPr/>
              <a:t>06.06.2013</a:t>
            </a:fld>
            <a:endParaRPr lang="pl-PL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E8C3397-3C7F-43C8-9153-B2CE45E51CD8}" type="slidenum">
              <a:rPr lang="pl-PL" smtClean="0"/>
              <a:pPr/>
              <a:t>‹nr›</a:t>
            </a:fld>
            <a:endParaRPr lang="pl-PL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F46-5E9D-416C-BB72-9023F1BEAD1F}" type="datetimeFigureOut">
              <a:rPr lang="pl-PL" smtClean="0"/>
              <a:pPr/>
              <a:t>06.06.2013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C3397-3C7F-43C8-9153-B2CE45E51CD8}" type="slidenum">
              <a:rPr lang="pl-PL" smtClean="0"/>
              <a:pPr/>
              <a:t>‹nr›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F46-5E9D-416C-BB72-9023F1BEAD1F}" type="datetimeFigureOut">
              <a:rPr lang="pl-PL" smtClean="0"/>
              <a:pPr/>
              <a:t>06.06.2013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C3397-3C7F-43C8-9153-B2CE45E51CD8}" type="slidenum">
              <a:rPr lang="pl-PL" smtClean="0"/>
              <a:pPr/>
              <a:t>‹nr›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C3397-3C7F-43C8-9153-B2CE45E51CD8}" type="slidenum">
              <a:rPr lang="pl-PL" smtClean="0"/>
              <a:pPr/>
              <a:t>‹nr›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F46-5E9D-416C-BB72-9023F1BEAD1F}" type="datetimeFigureOut">
              <a:rPr lang="pl-PL" smtClean="0"/>
              <a:pPr/>
              <a:t>06.06.2013</a:t>
            </a:fld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2" name="Symbol zastępczy zawartośc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34" name="Symbol zastępczy zawartośc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F46-5E9D-416C-BB72-9023F1BEAD1F}" type="datetimeFigureOut">
              <a:rPr lang="pl-PL" smtClean="0"/>
              <a:pPr/>
              <a:t>06.06.2013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C3397-3C7F-43C8-9153-B2CE45E51CD8}" type="slidenum">
              <a:rPr lang="pl-PL" smtClean="0"/>
              <a:pPr/>
              <a:t>‹nr›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F46-5E9D-416C-BB72-9023F1BEAD1F}" type="datetimeFigureOut">
              <a:rPr lang="pl-PL" smtClean="0"/>
              <a:pPr/>
              <a:t>06.06.2013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C3397-3C7F-43C8-9153-B2CE45E51CD8}" type="slidenum">
              <a:rPr lang="pl-PL" smtClean="0"/>
              <a:pPr/>
              <a:t>‹nr›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ymbol zastępczy zawartośc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89AFF46-5E9D-416C-BB72-9023F1BEAD1F}" type="datetimeFigureOut">
              <a:rPr lang="pl-PL" smtClean="0"/>
              <a:pPr/>
              <a:t>06.06.2013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8C3397-3C7F-43C8-9153-B2CE45E51CD8}" type="slidenum">
              <a:rPr lang="pl-PL" smtClean="0"/>
              <a:pPr/>
              <a:t>‹nr›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l-PL" smtClean="0"/>
              <a:t>Kliknij ikonę, aby dodać obraz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F46-5E9D-416C-BB72-9023F1BEAD1F}" type="datetimeFigureOut">
              <a:rPr lang="pl-PL" smtClean="0"/>
              <a:pPr/>
              <a:t>06.06.2013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8C3397-3C7F-43C8-9153-B2CE45E51CD8}" type="slidenum">
              <a:rPr lang="pl-PL" smtClean="0"/>
              <a:pPr/>
              <a:t>‹nr›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89AFF46-5E9D-416C-BB72-9023F1BEAD1F}" type="datetimeFigureOut">
              <a:rPr lang="pl-PL" smtClean="0"/>
              <a:pPr/>
              <a:t>06.06.2013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E8C3397-3C7F-43C8-9153-B2CE45E51CD8}" type="slidenum">
              <a:rPr lang="pl-PL" smtClean="0"/>
              <a:pPr/>
              <a:t>‹nr›</a:t>
            </a:fld>
            <a:endParaRPr lang="pl-PL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sbtik.pl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529208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pl-PL" dirty="0"/>
              <a:t>Wybór przewodniczącego i </a:t>
            </a:r>
            <a:r>
              <a:rPr lang="pl-PL" dirty="0" smtClean="0"/>
              <a:t>sekretarza zebrania </a:t>
            </a:r>
          </a:p>
          <a:p>
            <a:pPr lvl="0"/>
            <a:r>
              <a:rPr lang="pl-PL" dirty="0" smtClean="0"/>
              <a:t>Wybór komisji skrutacyjnej: zgłaszanie kandydatów, zamkniecie listy, głosowanie </a:t>
            </a:r>
          </a:p>
          <a:p>
            <a:pPr lvl="0"/>
            <a:r>
              <a:rPr lang="pl-PL" dirty="0"/>
              <a:t>Ustalenie porządku </a:t>
            </a:r>
            <a:r>
              <a:rPr lang="pl-PL" dirty="0" smtClean="0"/>
              <a:t>zebrania walnego</a:t>
            </a:r>
            <a:r>
              <a:rPr lang="cs-CZ" dirty="0" smtClean="0"/>
              <a:t> </a:t>
            </a:r>
            <a:endParaRPr lang="pl-PL" dirty="0" smtClean="0"/>
          </a:p>
          <a:p>
            <a:pPr lvl="0"/>
            <a:r>
              <a:rPr lang="pl-PL" dirty="0" smtClean="0"/>
              <a:t>Sprawozdanie </a:t>
            </a:r>
            <a:r>
              <a:rPr lang="pl-PL" dirty="0"/>
              <a:t>z działalności – prezes</a:t>
            </a:r>
            <a:endParaRPr lang="cs-CZ" dirty="0"/>
          </a:p>
          <a:p>
            <a:pPr lvl="0"/>
            <a:r>
              <a:rPr lang="pl-PL" dirty="0"/>
              <a:t>Sprawozdanie z działalności finansowej – </a:t>
            </a:r>
            <a:r>
              <a:rPr lang="pl-PL" dirty="0" smtClean="0"/>
              <a:t>skarbnik</a:t>
            </a:r>
          </a:p>
          <a:p>
            <a:pPr lvl="0"/>
            <a:r>
              <a:rPr lang="pl-PL" dirty="0" smtClean="0"/>
              <a:t>Zatwierdzenie </a:t>
            </a:r>
            <a:r>
              <a:rPr lang="pl-PL" dirty="0"/>
              <a:t>sprawozdania władz </a:t>
            </a:r>
            <a:r>
              <a:rPr lang="pl-PL" dirty="0" smtClean="0"/>
              <a:t>Stowarzyszenia</a:t>
            </a:r>
            <a:endParaRPr lang="cs-CZ" dirty="0"/>
          </a:p>
          <a:p>
            <a:pPr lvl="0"/>
            <a:r>
              <a:rPr lang="pl-PL" dirty="0" smtClean="0"/>
              <a:t>Udzielanie </a:t>
            </a:r>
            <a:r>
              <a:rPr lang="pl-PL" dirty="0"/>
              <a:t>Zarządowi absolutorium na wniosek Komisji Rewizyjnej,</a:t>
            </a:r>
            <a:endParaRPr lang="cs-CZ" dirty="0"/>
          </a:p>
          <a:p>
            <a:pPr lvl="0"/>
            <a:r>
              <a:rPr lang="pl-PL" dirty="0" smtClean="0"/>
              <a:t>Propozycje </a:t>
            </a:r>
            <a:r>
              <a:rPr lang="pl-PL" dirty="0"/>
              <a:t>zmian w </a:t>
            </a:r>
            <a:r>
              <a:rPr lang="pl-PL" dirty="0" smtClean="0"/>
              <a:t>Statucie </a:t>
            </a:r>
          </a:p>
          <a:p>
            <a:pPr lvl="0"/>
            <a:r>
              <a:rPr lang="pl-PL" dirty="0" smtClean="0"/>
              <a:t>Uchwalenie zmian w Statucie</a:t>
            </a:r>
          </a:p>
          <a:p>
            <a:pPr lvl="0"/>
            <a:r>
              <a:rPr lang="pl-PL" dirty="0" smtClean="0"/>
              <a:t>Uchwała </a:t>
            </a:r>
            <a:r>
              <a:rPr lang="pl-PL" dirty="0"/>
              <a:t>dotycząca przeznaczenia środków finansowych stowarzyszenia w przyszłym roku</a:t>
            </a:r>
            <a:endParaRPr lang="cs-CZ" dirty="0"/>
          </a:p>
          <a:p>
            <a:pPr lvl="0"/>
            <a:r>
              <a:rPr lang="pl-PL" dirty="0"/>
              <a:t>Przyjęcie nowych członków </a:t>
            </a:r>
            <a:endParaRPr lang="pl-PL" dirty="0" smtClean="0"/>
          </a:p>
          <a:p>
            <a:pPr lvl="0"/>
            <a:r>
              <a:rPr lang="pl-PL" dirty="0" smtClean="0"/>
              <a:t>Wolne wnioski</a:t>
            </a:r>
          </a:p>
          <a:p>
            <a:pPr lvl="0"/>
            <a:r>
              <a:rPr lang="pl-PL" dirty="0" smtClean="0"/>
              <a:t>Zamknięcie zebrania przez Przewodniczącego obrad</a:t>
            </a:r>
            <a:endParaRPr lang="cs-CZ" dirty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219200"/>
          </a:xfrm>
        </p:spPr>
        <p:txBody>
          <a:bodyPr>
            <a:noAutofit/>
          </a:bodyPr>
          <a:lstStyle/>
          <a:p>
            <a:r>
              <a:rPr lang="pl-PL" sz="3200" dirty="0"/>
              <a:t>Plan walnego zebrania członków stowarzyszenia  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pl-PL" sz="3200" dirty="0"/>
              <a:t>8 czerwca 2013 r. 8:30-10:00</a:t>
            </a:r>
            <a:r>
              <a:rPr lang="cs-CZ" sz="3200" dirty="0"/>
              <a:t/>
            </a:r>
            <a:br>
              <a:rPr lang="cs-CZ" sz="3200" dirty="0"/>
            </a:b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2469151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Plany na przyszłość:</a:t>
            </a:r>
          </a:p>
          <a:p>
            <a:r>
              <a:rPr lang="pl-PL" dirty="0" smtClean="0"/>
              <a:t>1. popularyzowanie idei dobrowolnego dawstwa komórek, tkanek i narządów</a:t>
            </a:r>
          </a:p>
          <a:p>
            <a:r>
              <a:rPr lang="pl-PL" dirty="0"/>
              <a:t>2</a:t>
            </a:r>
            <a:r>
              <a:rPr lang="pl-PL" dirty="0" smtClean="0"/>
              <a:t>. rozwijanie zadań związanych z pobieraniem, przechowywaniem i przeszczepianiem komórek, tkanek i narządów</a:t>
            </a:r>
          </a:p>
          <a:p>
            <a:r>
              <a:rPr lang="pl-PL" dirty="0"/>
              <a:t>3</a:t>
            </a:r>
            <a:r>
              <a:rPr lang="pl-PL" dirty="0" smtClean="0"/>
              <a:t>. organizowanie krajowych zespołów naukowych</a:t>
            </a:r>
          </a:p>
          <a:p>
            <a:r>
              <a:rPr lang="pl-PL" dirty="0"/>
              <a:t>4</a:t>
            </a:r>
            <a:r>
              <a:rPr lang="pl-PL" dirty="0" smtClean="0"/>
              <a:t>. organizowanie szkoleń i konferencji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Działalność </a:t>
            </a:r>
            <a:r>
              <a:rPr lang="pl-PL" sz="36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PSBTiK</a:t>
            </a:r>
            <a:endParaRPr lang="pl-PL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19128"/>
          </a:xfrm>
        </p:spPr>
        <p:txBody>
          <a:bodyPr>
            <a:normAutofit/>
          </a:bodyPr>
          <a:lstStyle/>
          <a:p>
            <a:r>
              <a:rPr lang="pl-PL" sz="7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Dziękuję za uwagę</a:t>
            </a:r>
            <a:endParaRPr lang="pl-PL" sz="7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73352"/>
          </a:xfrm>
        </p:spPr>
        <p:txBody>
          <a:bodyPr>
            <a:normAutofit fontScale="85000" lnSpcReduction="20000"/>
          </a:bodyPr>
          <a:lstStyle/>
          <a:p>
            <a:r>
              <a:rPr lang="pl-PL" dirty="0" smtClean="0"/>
              <a:t>paragraf </a:t>
            </a:r>
            <a:r>
              <a:rPr lang="pl-PL" dirty="0"/>
              <a:t>20 </a:t>
            </a:r>
            <a:r>
              <a:rPr lang="pl-PL" dirty="0" smtClean="0"/>
              <a:t> </a:t>
            </a:r>
            <a:r>
              <a:rPr lang="pl-PL" dirty="0" smtClean="0">
                <a:solidFill>
                  <a:srgbClr val="FF0000"/>
                </a:solidFill>
              </a:rPr>
              <a:t>dopisać ust</a:t>
            </a:r>
            <a:r>
              <a:rPr lang="pl-PL" dirty="0">
                <a:solidFill>
                  <a:srgbClr val="FF0000"/>
                </a:solidFill>
              </a:rPr>
              <a:t>. 4 </a:t>
            </a:r>
            <a:endParaRPr lang="pl-PL" dirty="0" smtClean="0">
              <a:solidFill>
                <a:srgbClr val="FF0000"/>
              </a:solidFill>
            </a:endParaRPr>
          </a:p>
          <a:p>
            <a:endParaRPr lang="pl-PL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b="1" dirty="0"/>
              <a:t>§ 20</a:t>
            </a:r>
            <a:endParaRPr lang="cs-CZ" dirty="0"/>
          </a:p>
          <a:p>
            <a:pPr marL="0" indent="0">
              <a:buNone/>
            </a:pPr>
            <a:endParaRPr lang="pl-PL" dirty="0" smtClean="0">
              <a:solidFill>
                <a:srgbClr val="FF0000"/>
              </a:solidFill>
            </a:endParaRPr>
          </a:p>
          <a:p>
            <a:r>
              <a:rPr lang="pl-PL" dirty="0"/>
              <a:t>1. Zarząd składa się z 5 członków : Prezesa, Sekretarza, Skarbnika i 2 członków Zarządu.</a:t>
            </a:r>
            <a:endParaRPr lang="cs-CZ" dirty="0"/>
          </a:p>
          <a:p>
            <a:r>
              <a:rPr lang="pl-PL" dirty="0"/>
              <a:t>2. Prezes Zarządu kieruje pracami Zarządu. W razie jego nieobecności zastępuje go wskazany członek Zarządu.</a:t>
            </a:r>
            <a:endParaRPr lang="cs-CZ" dirty="0"/>
          </a:p>
          <a:p>
            <a:r>
              <a:rPr lang="pl-PL" dirty="0"/>
              <a:t>3. Zarząd kieruje działalnością Stowarzyszenia i reprezentuje go na zewnątrz. Do oświadczeń woli składanych w imieniu Stowarzyszenia wymagany jest podpis dwóch członków Zarządu w tym Prezesa Zarządu.</a:t>
            </a:r>
            <a:endParaRPr lang="cs-CZ" dirty="0"/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>
                <a:solidFill>
                  <a:srgbClr val="FF0000"/>
                </a:solidFill>
              </a:rPr>
              <a:t>4. "</a:t>
            </a:r>
            <a:r>
              <a:rPr lang="pl-PL" dirty="0">
                <a:solidFill>
                  <a:srgbClr val="FF0000"/>
                </a:solidFill>
              </a:rPr>
              <a:t>Dokumentację księgową Stowarzyszenia zatwierdza swoim podpisem Prezes Zarządu lub Skarbnik".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19200"/>
          </a:xfrm>
        </p:spPr>
        <p:txBody>
          <a:bodyPr/>
          <a:lstStyle/>
          <a:p>
            <a:r>
              <a:rPr lang="pl-PL" dirty="0" smtClean="0"/>
              <a:t>Propozycje zmian w Statucie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88843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7320"/>
          </a:xfrm>
        </p:spPr>
        <p:txBody>
          <a:bodyPr>
            <a:normAutofit lnSpcReduction="10000"/>
          </a:bodyPr>
          <a:lstStyle/>
          <a:p>
            <a:r>
              <a:rPr lang="pl-PL" dirty="0"/>
              <a:t>paragrafie 9 </a:t>
            </a:r>
            <a:r>
              <a:rPr lang="pl-PL" dirty="0" smtClean="0"/>
              <a:t>dopisać  </a:t>
            </a:r>
            <a:r>
              <a:rPr lang="pl-PL" dirty="0"/>
              <a:t>w ustępie </a:t>
            </a:r>
            <a:r>
              <a:rPr lang="pl-PL" dirty="0" smtClean="0"/>
              <a:t>3</a:t>
            </a:r>
          </a:p>
          <a:p>
            <a:endParaRPr lang="pl-PL" dirty="0" smtClean="0"/>
          </a:p>
          <a:p>
            <a:pPr marL="0" indent="0">
              <a:buNone/>
            </a:pPr>
            <a:r>
              <a:rPr lang="pl-PL" b="1" dirty="0" smtClean="0"/>
              <a:t>§ 9</a:t>
            </a:r>
            <a:endParaRPr lang="cs-CZ" dirty="0"/>
          </a:p>
          <a:p>
            <a:r>
              <a:rPr lang="pl-PL" dirty="0"/>
              <a:t>1. Do obowiązków członka zwyczajnego Stowarzyszenia należy:</a:t>
            </a:r>
            <a:endParaRPr lang="cs-CZ" dirty="0"/>
          </a:p>
          <a:p>
            <a:r>
              <a:rPr lang="pl-PL" dirty="0"/>
              <a:t>1. przestrzeganie postanowień Statutu, regulaminów i uchwał władz Stowarzyszenia,</a:t>
            </a:r>
            <a:endParaRPr lang="cs-CZ" dirty="0"/>
          </a:p>
          <a:p>
            <a:r>
              <a:rPr lang="pl-PL" dirty="0"/>
              <a:t>2. udział w pracach Stowarzyszenia i przyczynianie się do jego rozwoju i podnoszenie autorytetu Stowarzyszenia,</a:t>
            </a:r>
            <a:endParaRPr lang="cs-CZ" dirty="0"/>
          </a:p>
          <a:p>
            <a:r>
              <a:rPr lang="pl-PL" dirty="0"/>
              <a:t>3. regularne opłacanie składek </a:t>
            </a:r>
            <a:r>
              <a:rPr lang="pl-PL" dirty="0" smtClean="0"/>
              <a:t>członkowskich </a:t>
            </a:r>
            <a:r>
              <a:rPr lang="pl-PL" dirty="0" smtClean="0">
                <a:solidFill>
                  <a:srgbClr val="FF0000"/>
                </a:solidFill>
              </a:rPr>
              <a:t>w </a:t>
            </a:r>
            <a:r>
              <a:rPr lang="pl-PL" dirty="0">
                <a:solidFill>
                  <a:srgbClr val="FF0000"/>
                </a:solidFill>
              </a:rPr>
              <a:t>terminie do dnia 31 grudnia danego roku.</a:t>
            </a:r>
            <a:r>
              <a:rPr lang="pl-PL" dirty="0"/>
              <a:t/>
            </a:r>
            <a:br>
              <a:rPr lang="pl-PL" dirty="0"/>
            </a:br>
            <a:endParaRPr lang="cs-CZ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43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529396"/>
          </a:xfrm>
        </p:spPr>
        <p:txBody>
          <a:bodyPr/>
          <a:lstStyle/>
          <a:p>
            <a:r>
              <a:rPr lang="pl-PL" dirty="0" smtClean="0">
                <a:solidFill>
                  <a:srgbClr val="002060"/>
                </a:solidFill>
              </a:rPr>
              <a:t>Pierwsze Walne Zebranie </a:t>
            </a:r>
            <a:r>
              <a:rPr lang="pl-PL" dirty="0" err="1" smtClean="0">
                <a:solidFill>
                  <a:srgbClr val="002060"/>
                </a:solidFill>
              </a:rPr>
              <a:t>PSBTiK</a:t>
            </a:r>
            <a:endParaRPr lang="pl-PL" dirty="0" smtClean="0">
              <a:solidFill>
                <a:srgbClr val="002060"/>
              </a:solidFill>
            </a:endParaRPr>
          </a:p>
          <a:p>
            <a:endParaRPr lang="pl-PL" dirty="0" smtClean="0">
              <a:solidFill>
                <a:srgbClr val="002060"/>
              </a:solidFill>
            </a:endParaRPr>
          </a:p>
          <a:p>
            <a:r>
              <a:rPr lang="pl-PL" dirty="0" smtClean="0">
                <a:solidFill>
                  <a:srgbClr val="002060"/>
                </a:solidFill>
              </a:rPr>
              <a:t>Warszawa, 8 czerwca 2013 r.</a:t>
            </a:r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Sprawozdanie z działalności Polskiego Stowarzyszenia </a:t>
            </a:r>
            <a:r>
              <a:rPr lang="pl-PL" dirty="0" err="1" smtClean="0"/>
              <a:t>Bankowania</a:t>
            </a:r>
            <a:r>
              <a:rPr lang="pl-PL" dirty="0" smtClean="0"/>
              <a:t> Tkanek i Komórek</a:t>
            </a:r>
            <a:endParaRPr lang="pl-P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7240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Stowarzyszenie powstało 8 października 2011 r.            w Chorzowie.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W tym samym dniu Uchwałą Walnego Zebrania Członków Polskiego Stowarzyszenia </a:t>
            </a:r>
            <a:r>
              <a:rPr lang="pl-PL" dirty="0" err="1" smtClean="0"/>
              <a:t>Bankowania</a:t>
            </a:r>
            <a:r>
              <a:rPr lang="pl-PL" dirty="0" smtClean="0"/>
              <a:t> Tkanek i Komórek został przyjęty Statut  Stowarzyszenia.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Polskie Stowarzyszenie </a:t>
            </a:r>
            <a:r>
              <a:rPr lang="pl-PL" dirty="0" err="1" smtClean="0"/>
              <a:t>Bankowania</a:t>
            </a:r>
            <a:r>
              <a:rPr lang="pl-PL" dirty="0" smtClean="0"/>
              <a:t> Tkanek i Komórek zarejestrowane w Rejestrze Stowarzyszeń przez Sąd Rejonowy w Kielcach, X Wydział Gospodarczy KRS pod numerem 0000409395.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>
            <a:normAutofit/>
          </a:bodyPr>
          <a:lstStyle/>
          <a:p>
            <a:pPr algn="ctr"/>
            <a:r>
              <a:rPr lang="pl-PL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Działalność </a:t>
            </a:r>
            <a:r>
              <a:rPr lang="pl-PL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PSBTiK</a:t>
            </a:r>
            <a:endParaRPr lang="pl-PL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23184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  </a:t>
            </a:r>
            <a:r>
              <a:rPr lang="pl-PL" dirty="0" smtClean="0">
                <a:latin typeface="Times New Roman"/>
                <a:cs typeface="Times New Roman"/>
              </a:rPr>
              <a:t> Skład Zarządu:</a:t>
            </a:r>
          </a:p>
          <a:p>
            <a:pPr>
              <a:buNone/>
            </a:pPr>
            <a:endParaRPr lang="pl-PL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pl-PL" sz="3200" dirty="0" smtClean="0">
                <a:latin typeface="Times New Roman"/>
                <a:cs typeface="Times New Roman"/>
              </a:rPr>
              <a:t>1. Iwona Grabska-Liberek / Prezes</a:t>
            </a:r>
          </a:p>
          <a:p>
            <a:pPr marL="0" indent="0">
              <a:buNone/>
            </a:pPr>
            <a:r>
              <a:rPr lang="pl-PL" sz="3200" dirty="0" smtClean="0">
                <a:latin typeface="Times New Roman"/>
                <a:cs typeface="Times New Roman"/>
              </a:rPr>
              <a:t>2. </a:t>
            </a:r>
            <a:r>
              <a:rPr lang="pl-PL" sz="3200" dirty="0">
                <a:latin typeface="Times New Roman"/>
                <a:cs typeface="Times New Roman"/>
              </a:rPr>
              <a:t>Elżbieta Urbanowska / Członek </a:t>
            </a:r>
            <a:r>
              <a:rPr lang="pl-PL" sz="3200" dirty="0" smtClean="0">
                <a:latin typeface="Times New Roman"/>
                <a:cs typeface="Times New Roman"/>
              </a:rPr>
              <a:t>Zarządu </a:t>
            </a:r>
          </a:p>
          <a:p>
            <a:pPr marL="0" indent="0">
              <a:buNone/>
            </a:pPr>
            <a:r>
              <a:rPr lang="pl-PL" sz="3200" dirty="0" smtClean="0">
                <a:latin typeface="Times New Roman"/>
                <a:cs typeface="Times New Roman"/>
              </a:rPr>
              <a:t>3. </a:t>
            </a:r>
            <a:r>
              <a:rPr lang="pl-PL" sz="3200" dirty="0">
                <a:latin typeface="Times New Roman"/>
                <a:cs typeface="Times New Roman"/>
              </a:rPr>
              <a:t>Henryk </a:t>
            </a:r>
            <a:r>
              <a:rPr lang="pl-PL" sz="3200" dirty="0" err="1">
                <a:latin typeface="Times New Roman"/>
                <a:cs typeface="Times New Roman"/>
              </a:rPr>
              <a:t>Bursig</a:t>
            </a:r>
            <a:r>
              <a:rPr lang="pl-PL" sz="3200" dirty="0">
                <a:latin typeface="Times New Roman"/>
                <a:cs typeface="Times New Roman"/>
              </a:rPr>
              <a:t> / Członek </a:t>
            </a:r>
            <a:r>
              <a:rPr lang="pl-PL" sz="3200" dirty="0" smtClean="0">
                <a:latin typeface="Times New Roman"/>
                <a:cs typeface="Times New Roman"/>
              </a:rPr>
              <a:t>Zarządu</a:t>
            </a:r>
          </a:p>
          <a:p>
            <a:pPr marL="0" indent="0">
              <a:buNone/>
            </a:pPr>
            <a:r>
              <a:rPr lang="pl-PL" sz="3200" dirty="0" smtClean="0">
                <a:latin typeface="Times New Roman"/>
                <a:cs typeface="Times New Roman"/>
              </a:rPr>
              <a:t>4. </a:t>
            </a:r>
            <a:r>
              <a:rPr lang="pl-PL" sz="3200" dirty="0">
                <a:latin typeface="Times New Roman"/>
                <a:cs typeface="Times New Roman"/>
              </a:rPr>
              <a:t>Dorota Polak / Sekretarz</a:t>
            </a:r>
          </a:p>
          <a:p>
            <a:pPr marL="0" indent="0">
              <a:buNone/>
            </a:pPr>
            <a:r>
              <a:rPr lang="pl-PL" sz="3200" dirty="0" smtClean="0">
                <a:latin typeface="Times New Roman"/>
                <a:cs typeface="Times New Roman"/>
              </a:rPr>
              <a:t>5. </a:t>
            </a:r>
            <a:r>
              <a:rPr lang="pl-PL" sz="3200" dirty="0">
                <a:latin typeface="Times New Roman"/>
                <a:cs typeface="Times New Roman"/>
              </a:rPr>
              <a:t>Robert Mazur / Skarbnik</a:t>
            </a:r>
          </a:p>
          <a:p>
            <a:endParaRPr lang="pl-PL" dirty="0">
              <a:latin typeface="Times New Roman"/>
              <a:cs typeface="Times New Roman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Działalność </a:t>
            </a:r>
            <a:r>
              <a:rPr lang="pl-PL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PSBTiK</a:t>
            </a:r>
            <a:endParaRPr lang="pl-PL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sz="2800" dirty="0" smtClean="0"/>
              <a:t>   Członkowie Stowarzyszenia</a:t>
            </a:r>
          </a:p>
          <a:p>
            <a:pPr>
              <a:buNone/>
            </a:pPr>
            <a:endParaRPr lang="pl-PL" sz="2800" dirty="0" smtClean="0"/>
          </a:p>
          <a:p>
            <a:r>
              <a:rPr lang="pl-PL" sz="2800" dirty="0" smtClean="0"/>
              <a:t>Liczba członków w dniu założenia stowarzyszenia: 43</a:t>
            </a:r>
          </a:p>
          <a:p>
            <a:pPr>
              <a:buNone/>
            </a:pPr>
            <a:endParaRPr lang="pl-PL" sz="2800" dirty="0" smtClean="0"/>
          </a:p>
          <a:p>
            <a:r>
              <a:rPr lang="pl-PL" sz="2800" dirty="0" smtClean="0"/>
              <a:t>Liczba członków obecnie: 43</a:t>
            </a:r>
          </a:p>
          <a:p>
            <a:pPr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Działalność </a:t>
            </a:r>
            <a:r>
              <a:rPr lang="pl-PL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PSBTiK</a:t>
            </a:r>
            <a:endParaRPr lang="pl-PL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95192"/>
          </a:xfrm>
        </p:spPr>
        <p:txBody>
          <a:bodyPr/>
          <a:lstStyle/>
          <a:p>
            <a:r>
              <a:rPr lang="pl-PL" dirty="0" smtClean="0"/>
              <a:t>Od 8 października 2011 roku odbyły się 4 zebrania Zarządu podczas których omawiano zagadnienia statutowe oraz  podejmowano czynności przygotowawcze do obecnej konferencji.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Z pozyskanych funduszy zaprojektowano i stworzono stronę internetową Stowarzyszenia</a:t>
            </a:r>
          </a:p>
          <a:p>
            <a:pPr marL="0" indent="0">
              <a:buNone/>
            </a:pPr>
            <a:r>
              <a:rPr lang="pl-PL" dirty="0"/>
              <a:t>	</a:t>
            </a:r>
            <a:r>
              <a:rPr lang="pl-PL" dirty="0" smtClean="0"/>
              <a:t>	</a:t>
            </a:r>
            <a:r>
              <a:rPr lang="pl-PL" sz="4400" dirty="0" smtClean="0"/>
              <a:t> </a:t>
            </a:r>
            <a:r>
              <a:rPr lang="pl-PL" sz="4400" dirty="0" smtClean="0">
                <a:hlinkClick r:id="rId2"/>
              </a:rPr>
              <a:t>www.psbtik.pl</a:t>
            </a:r>
            <a:endParaRPr lang="pl-PL" sz="4400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Działalność </a:t>
            </a:r>
            <a:r>
              <a:rPr lang="pl-PL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PSBTiK</a:t>
            </a:r>
            <a:endParaRPr lang="pl-PL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63144"/>
          </a:xfrm>
        </p:spPr>
        <p:txBody>
          <a:bodyPr/>
          <a:lstStyle/>
          <a:p>
            <a:r>
              <a:rPr lang="pl-PL" dirty="0" smtClean="0"/>
              <a:t>Wystosowano pismo do Ministra Zdrowia p. Bartosza </a:t>
            </a:r>
            <a:r>
              <a:rPr lang="pl-PL" dirty="0" err="1" smtClean="0"/>
              <a:t>Arłukowicza</a:t>
            </a:r>
            <a:r>
              <a:rPr lang="pl-PL" dirty="0" smtClean="0"/>
              <a:t> odnośnie nałożonego na banki tkanek obowiązku weryfikacji „czy podmioty mające otrzymać materiał do przeszczepu posiadają kontrakt z NFZ lub pozwolenie MZ na przeszczepianie komórek i tkanek.”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Działalność </a:t>
            </a:r>
            <a:r>
              <a:rPr lang="pl-PL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PSBTiK</a:t>
            </a:r>
            <a:endParaRPr lang="pl-PL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Decyzją zarządu </a:t>
            </a:r>
            <a:r>
              <a:rPr lang="pl-PL" dirty="0" err="1" smtClean="0"/>
              <a:t>PSBTiK</a:t>
            </a:r>
            <a:r>
              <a:rPr lang="pl-PL" dirty="0" smtClean="0"/>
              <a:t> wysokość składki członkowskiej za rok 2012 ustalono na 20 zł. Prosimy wszystkich członków o wpłacanie składek na rachunek:</a:t>
            </a:r>
          </a:p>
          <a:p>
            <a:r>
              <a:rPr lang="pl-PL" b="1" dirty="0" smtClean="0">
                <a:solidFill>
                  <a:srgbClr val="FF0000"/>
                </a:solidFill>
              </a:rPr>
              <a:t>44 1500 1458 1214 5006 6852 0000</a:t>
            </a:r>
            <a:r>
              <a:rPr lang="pl-PL" dirty="0" smtClean="0">
                <a:solidFill>
                  <a:srgbClr val="FF0000"/>
                </a:solidFill>
              </a:rPr>
              <a:t/>
            </a:r>
            <a:br>
              <a:rPr lang="pl-PL" dirty="0" smtClean="0">
                <a:solidFill>
                  <a:srgbClr val="FF0000"/>
                </a:solidFill>
              </a:rPr>
            </a:br>
            <a:r>
              <a:rPr lang="pl-PL" dirty="0" smtClean="0">
                <a:solidFill>
                  <a:srgbClr val="FF0000"/>
                </a:solidFill>
              </a:rPr>
              <a:t>Polskie Stowarzyszenie </a:t>
            </a:r>
            <a:r>
              <a:rPr lang="pl-PL" dirty="0" err="1" smtClean="0">
                <a:solidFill>
                  <a:srgbClr val="FF0000"/>
                </a:solidFill>
              </a:rPr>
              <a:t>Bankowania</a:t>
            </a:r>
            <a:r>
              <a:rPr lang="pl-PL" dirty="0" smtClean="0">
                <a:solidFill>
                  <a:srgbClr val="FF0000"/>
                </a:solidFill>
              </a:rPr>
              <a:t> Tkanek i Komórek</a:t>
            </a:r>
            <a:br>
              <a:rPr lang="pl-PL" dirty="0" smtClean="0">
                <a:solidFill>
                  <a:srgbClr val="FF0000"/>
                </a:solidFill>
              </a:rPr>
            </a:br>
            <a:r>
              <a:rPr lang="pl-PL" dirty="0" smtClean="0">
                <a:solidFill>
                  <a:srgbClr val="FF0000"/>
                </a:solidFill>
              </a:rPr>
              <a:t>ul. Jagiellońska 66</a:t>
            </a:r>
            <a:br>
              <a:rPr lang="pl-PL" dirty="0" smtClean="0">
                <a:solidFill>
                  <a:srgbClr val="FF0000"/>
                </a:solidFill>
              </a:rPr>
            </a:br>
            <a:r>
              <a:rPr lang="pl-PL" dirty="0" smtClean="0">
                <a:solidFill>
                  <a:srgbClr val="FF0000"/>
                </a:solidFill>
              </a:rPr>
              <a:t>25-734 Kielce</a:t>
            </a:r>
            <a:br>
              <a:rPr lang="pl-PL" dirty="0" smtClean="0">
                <a:solidFill>
                  <a:srgbClr val="FF0000"/>
                </a:solidFill>
              </a:rPr>
            </a:br>
            <a:r>
              <a:rPr lang="pl-PL" dirty="0" smtClean="0"/>
              <a:t>W tytule płatności prosimy o podanie imienia i nazwiska członka.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Działalność </a:t>
            </a:r>
            <a:r>
              <a:rPr lang="pl-PL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PSBTiK</a:t>
            </a:r>
            <a:endParaRPr lang="pl-PL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   Na co przeznaczamy składki?</a:t>
            </a:r>
          </a:p>
          <a:p>
            <a:pPr>
              <a:buNone/>
            </a:pPr>
            <a:endParaRPr lang="pl-PL" dirty="0" smtClean="0"/>
          </a:p>
          <a:p>
            <a:pPr lvl="0"/>
            <a:r>
              <a:rPr lang="pl-PL" dirty="0" smtClean="0"/>
              <a:t> </a:t>
            </a:r>
            <a:r>
              <a:rPr lang="pl-PL" dirty="0"/>
              <a:t>1. Założenie i utrzymanie strony internetowej Stowarzyszenia</a:t>
            </a:r>
            <a:r>
              <a:rPr lang="pl-PL" dirty="0" smtClean="0"/>
              <a:t>.</a:t>
            </a:r>
          </a:p>
          <a:p>
            <a:pPr lvl="0"/>
            <a:endParaRPr lang="cs-CZ" dirty="0"/>
          </a:p>
          <a:p>
            <a:pPr lvl="0"/>
            <a:r>
              <a:rPr lang="pl-PL" dirty="0"/>
              <a:t>2. Obsługa administracyjno-księgowa Stowarzyszenia - koszty utrzymania konta bankowego.</a:t>
            </a:r>
            <a:endParaRPr lang="cs-CZ" dirty="0"/>
          </a:p>
          <a:p>
            <a:endParaRPr lang="cs-CZ" dirty="0"/>
          </a:p>
          <a:p>
            <a:r>
              <a:rPr lang="pl-PL" dirty="0"/>
              <a:t>Szczegółowe dane przedstawi Skarbnik </a:t>
            </a:r>
            <a:r>
              <a:rPr lang="pl-PL" dirty="0" err="1"/>
              <a:t>PSBTiK</a:t>
            </a:r>
            <a:endParaRPr lang="cs-CZ" dirty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Działalność </a:t>
            </a:r>
            <a:r>
              <a:rPr lang="pl-PL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PSBTiK</a:t>
            </a:r>
            <a:endParaRPr lang="pl-PL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ier">
  <a:themeElements>
    <a:clrScheme name="Energetyczny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183</TotalTime>
  <Words>519</Words>
  <Application>Microsoft Macintosh PowerPoint</Application>
  <PresentationFormat>Pokaz na ekranie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Papier</vt:lpstr>
      <vt:lpstr>Plan walnego zebrania członków stowarzyszenia   8 czerwca 2013 r. 8:30-10:00 </vt:lpstr>
      <vt:lpstr>Sprawozdanie z działalności Polskiego Stowarzyszenia Bankowania Tkanek i Komórek</vt:lpstr>
      <vt:lpstr>Działalność PSBTiK</vt:lpstr>
      <vt:lpstr>Działalność PSBTiK</vt:lpstr>
      <vt:lpstr>Działalność PSBTiK</vt:lpstr>
      <vt:lpstr>Działalność PSBTiK</vt:lpstr>
      <vt:lpstr>Działalność PSBTiK</vt:lpstr>
      <vt:lpstr>Działalność PSBTiK</vt:lpstr>
      <vt:lpstr>Działalność PSBTiK</vt:lpstr>
      <vt:lpstr>Działalność PSBTiK</vt:lpstr>
      <vt:lpstr>Prezentacja programu PowerPoint</vt:lpstr>
      <vt:lpstr>Propozycje zmian w Statucie</vt:lpstr>
      <vt:lpstr>Prezentacja programu PowerPoint</vt:lpstr>
    </vt:vector>
  </TitlesOfParts>
  <Company>Bank Tkanek Oka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Dorota Polak</dc:creator>
  <cp:lastModifiedBy>Iwona Liberek</cp:lastModifiedBy>
  <cp:revision>22</cp:revision>
  <dcterms:created xsi:type="dcterms:W3CDTF">2013-05-28T08:25:28Z</dcterms:created>
  <dcterms:modified xsi:type="dcterms:W3CDTF">2013-06-06T18:17:41Z</dcterms:modified>
</cp:coreProperties>
</file>