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sldIdLst>
    <p:sldId id="272" r:id="rId3"/>
    <p:sldId id="323" r:id="rId4"/>
    <p:sldId id="322" r:id="rId5"/>
    <p:sldId id="310" r:id="rId6"/>
    <p:sldId id="325" r:id="rId7"/>
    <p:sldId id="321" r:id="rId8"/>
    <p:sldId id="308" r:id="rId9"/>
    <p:sldId id="320" r:id="rId10"/>
    <p:sldId id="313" r:id="rId11"/>
    <p:sldId id="327" r:id="rId12"/>
    <p:sldId id="324" r:id="rId13"/>
    <p:sldId id="314" r:id="rId14"/>
    <p:sldId id="312" r:id="rId15"/>
    <p:sldId id="311" r:id="rId16"/>
    <p:sldId id="317" r:id="rId17"/>
    <p:sldId id="316" r:id="rId18"/>
    <p:sldId id="319" r:id="rId19"/>
    <p:sldId id="276" r:id="rId20"/>
    <p:sldId id="326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Úvod" id="{CB6BBEF7-9717-4733-A929-535518E6EBF6}">
          <p14:sldIdLst/>
        </p14:section>
        <p14:section name="Vytvoření vlastní prezentace" id="{16378913-E5ED-4281-BAF5-F1F938CB0BED}">
          <p14:sldIdLst/>
        </p14:section>
        <p14:section name="Obohacení prezentace" id="{E2D565D1-BA5E-44E6-A40E-50A644912248}">
          <p14:sldIdLst/>
        </p14:section>
        <p14:section name="Doručení prezentace" id="{71D59651-8EFA-4415-9623-98B4C4A8699C}">
          <p14:sldIdLst>
            <p14:sldId id="272"/>
            <p14:sldId id="323"/>
            <p14:sldId id="322"/>
            <p14:sldId id="310"/>
            <p14:sldId id="325"/>
            <p14:sldId id="321"/>
            <p14:sldId id="308"/>
            <p14:sldId id="320"/>
            <p14:sldId id="313"/>
            <p14:sldId id="324"/>
            <p14:sldId id="314"/>
            <p14:sldId id="312"/>
            <p14:sldId id="311"/>
            <p14:sldId id="317"/>
            <p14:sldId id="316"/>
            <p14:sldId id="319"/>
          </p14:sldIdLst>
        </p14:section>
        <p14:section name="K dispozici je mnohem více!" id="{2E16B512-814A-4DC1-A986-25475E10E0EF}">
          <p14:sldIdLst>
            <p14:sldId id="276"/>
            <p14:sldId id="32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89825" autoAdjust="0"/>
  </p:normalViewPr>
  <p:slideViewPr>
    <p:cSldViewPr>
      <p:cViewPr>
        <p:scale>
          <a:sx n="75" d="100"/>
          <a:sy n="75" d="100"/>
        </p:scale>
        <p:origin x="-924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DD56A0-4568-4251-8581-413D32A80252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2E5430F-1D5E-4A54-8503-E425BF4729CC}" type="pres">
      <dgm:prSet presAssocID="{7CDD56A0-4568-4251-8581-413D32A802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D28F318D-09AD-4A46-ABC7-EDEAD28B459E}" type="presOf" srcId="{7CDD56A0-4568-4251-8581-413D32A80252}" destId="{F2E5430F-1D5E-4A54-8503-E425BF4729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CFF5E6-3C9B-4A23-A3C8-690E97D08BB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7F2390A-CA25-4B69-BBD7-504646B56235}" type="pres">
      <dgm:prSet presAssocID="{1CCFF5E6-3C9B-4A23-A3C8-690E97D08B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</dgm:ptLst>
  <dgm:cxnLst>
    <dgm:cxn modelId="{D267F67D-A4CF-44EB-AC67-472F19278FB9}" type="presOf" srcId="{1CCFF5E6-3C9B-4A23-A3C8-690E97D08BBF}" destId="{07F2390A-CA25-4B69-BBD7-504646B5623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cs-CZ"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cs-CZ" sz="1200"/>
            </a:lvl1pPr>
          </a:lstStyle>
          <a:p>
            <a:fld id="{00F830A1-3891-4B82-A120-081866556DA0}" type="datetimeFigureOut">
              <a:rPr/>
              <a:pPr/>
              <a:t>12/17/2009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cs-CZ"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cs-CZ" sz="1200"/>
            </a:lvl1pPr>
          </a:lstStyle>
          <a:p>
            <a:fld id="{58CC9574-A819-4FE4-99A7-1E27AD09ADC2}" type="slidenum">
              <a:rPr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1954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lIns="84390" tIns="42195" rIns="84390" bIns="42195"/>
          <a:lstStyle/>
          <a:p>
            <a:pPr eaLnBrk="1" hangingPunct="1"/>
            <a:endParaRPr lang="en-US" dirty="0" smtClean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84390" tIns="42195" rIns="84390" bIns="42195"/>
          <a:lstStyle/>
          <a:p>
            <a:fld id="{69B77EE4-DCD6-4452-880B-2C27B0BF3D89}" type="slidenum">
              <a:rPr lang="cs-CZ" smtClean="0"/>
              <a:pPr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94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9E363B-F001-42F5-9E69-F27C21C5CAF5}" type="slidenum">
              <a:rPr lang="cs-CZ" smtClean="0"/>
              <a:pPr/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846B1F-F920-4D3D-AD91-D0F0C455D4C6}" type="slidenum">
              <a:rPr lang="cs-CZ" smtClean="0"/>
              <a:pPr/>
              <a:t>16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cs-CZ" smtClean="0">
                <a:solidFill>
                  <a:prstClr val="black"/>
                </a:solidFill>
              </a:rPr>
              <a:pPr/>
              <a:t>18</a:t>
            </a:fld>
            <a:endParaRPr lang="cs-CZ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pPr/>
              <a:t>12/17/2009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cs-CZ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cs-CZ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cs-CZ"/>
              <a:t>Po kliknutí lze upravit styl předlohy podnadpisů.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cs-CZ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ultimédia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pPr/>
              <a:t>12/17/2009</a:t>
            </a:fld>
            <a:endParaRPr kumimoji="0"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endParaRPr kumimoji="0"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cs-CZ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cs-CZ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cs-CZ"/>
            </a:lvl1pPr>
          </a:lstStyle>
          <a:p>
            <a:pPr eaLnBrk="1" latinLnBrk="0" hangingPunct="1"/>
            <a:r>
              <a:rPr lang="cs-CZ" smtClean="0"/>
              <a:t>Klepnutím na ikonu přidáte multimédia.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cs-CZ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cs-CZ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cs-CZ" sz="3200"/>
            </a:lvl1pPr>
            <a:lvl2pPr marL="457200" indent="0" eaLnBrk="1" latinLnBrk="0" hangingPunct="1">
              <a:buNone/>
              <a:defRPr kumimoji="0" lang="cs-CZ" sz="2800"/>
            </a:lvl2pPr>
            <a:lvl3pPr marL="914400" indent="0" eaLnBrk="1" latinLnBrk="0" hangingPunct="1">
              <a:buNone/>
              <a:defRPr kumimoji="0" lang="cs-CZ" sz="2400"/>
            </a:lvl3pPr>
            <a:lvl4pPr marL="1371600" indent="0" eaLnBrk="1" latinLnBrk="0" hangingPunct="1">
              <a:buNone/>
              <a:defRPr kumimoji="0" lang="cs-CZ" sz="2000"/>
            </a:lvl4pPr>
            <a:lvl5pPr marL="1828800" indent="0" eaLnBrk="1" latinLnBrk="0" hangingPunct="1">
              <a:buNone/>
              <a:defRPr kumimoji="0" lang="cs-CZ" sz="2000"/>
            </a:lvl5pPr>
            <a:lvl6pPr marL="2286000" indent="0" eaLnBrk="1" latinLnBrk="0" hangingPunct="1">
              <a:buNone/>
              <a:defRPr kumimoji="0" lang="cs-CZ" sz="2000"/>
            </a:lvl6pPr>
            <a:lvl7pPr marL="2743200" indent="0" eaLnBrk="1" latinLnBrk="0" hangingPunct="1">
              <a:buNone/>
              <a:defRPr kumimoji="0" lang="cs-CZ" sz="2000"/>
            </a:lvl7pPr>
            <a:lvl8pPr marL="3200400" indent="0" eaLnBrk="1" latinLnBrk="0" hangingPunct="1">
              <a:buNone/>
              <a:defRPr kumimoji="0" lang="cs-CZ" sz="2000"/>
            </a:lvl8pPr>
            <a:lvl9pPr marL="3657600" indent="0" eaLnBrk="1" latinLnBrk="0" hangingPunct="1">
              <a:buNone/>
              <a:defRPr kumimoji="0" lang="cs-CZ" sz="2000"/>
            </a:lvl9pPr>
          </a:lstStyle>
          <a:p>
            <a:pPr eaLnBrk="1" latinLnBrk="0" hangingPunct="1"/>
            <a:r>
              <a:rPr lang="cs-CZ" smtClean="0"/>
              <a:t>Klepnutím na ikonu přidáte obrázek.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cs-CZ" sz="1400"/>
            </a:lvl1pPr>
            <a:lvl2pPr marL="457200" indent="0" eaLnBrk="1" latinLnBrk="0" hangingPunct="1">
              <a:buNone/>
              <a:defRPr kumimoji="0" lang="cs-CZ" sz="1200"/>
            </a:lvl2pPr>
            <a:lvl3pPr marL="914400" indent="0" eaLnBrk="1" latinLnBrk="0" hangingPunct="1">
              <a:buNone/>
              <a:defRPr kumimoji="0" lang="cs-CZ" sz="1000"/>
            </a:lvl3pPr>
            <a:lvl4pPr marL="1371600" indent="0" eaLnBrk="1" latinLnBrk="0" hangingPunct="1">
              <a:buNone/>
              <a:defRPr kumimoji="0" lang="cs-CZ" sz="900"/>
            </a:lvl4pPr>
            <a:lvl5pPr marL="1828800" indent="0" eaLnBrk="1" latinLnBrk="0" hangingPunct="1">
              <a:buNone/>
              <a:defRPr kumimoji="0" lang="cs-CZ" sz="900"/>
            </a:lvl5pPr>
            <a:lvl6pPr marL="2286000" indent="0" eaLnBrk="1" latinLnBrk="0" hangingPunct="1">
              <a:buNone/>
              <a:defRPr kumimoji="0" lang="cs-CZ" sz="900"/>
            </a:lvl6pPr>
            <a:lvl7pPr marL="2743200" indent="0" eaLnBrk="1" latinLnBrk="0" hangingPunct="1">
              <a:buNone/>
              <a:defRPr kumimoji="0" lang="cs-CZ" sz="900"/>
            </a:lvl7pPr>
            <a:lvl8pPr marL="3200400" indent="0" eaLnBrk="1" latinLnBrk="0" hangingPunct="1">
              <a:buNone/>
              <a:defRPr kumimoji="0" lang="cs-CZ" sz="900"/>
            </a:lvl8pPr>
            <a:lvl9pPr marL="3657600" indent="0" eaLnBrk="1" latinLnBrk="0" hangingPunct="1">
              <a:buNone/>
              <a:defRPr kumimoji="0" lang="cs-CZ" sz="900"/>
            </a:lvl9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pPr/>
              <a:t>12/17/2009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svislý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/>
              <a:pPr/>
              <a:t>12/17/2009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/>
              <a:pPr/>
              <a:t>‹#›</a:t>
            </a:fld>
            <a:endParaRPr kumimoji="0" lang="cs-CZ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cs-CZ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/>
              <a:t>    </a:t>
            </a:r>
            <a:r>
              <a:rPr kumimoji="0" lang="cs-CZ" sz="1800"/>
              <a:t>Po kliknutí lze upravit styl předlohy nadpisů.</a:t>
            </a:r>
            <a:endParaRPr kumimoji="0"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/>
              <a:pPr/>
              <a:t>12/17/2009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ázdn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/>
              <a:pPr/>
              <a:t>12/17/2009</a:t>
            </a:fld>
            <a:endParaRPr kumimoji="0"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/>
              <a:pPr/>
              <a:t>‹#›</a:t>
            </a:fld>
            <a:endParaRPr kumimoji="0"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91FCA-6937-40DE-AB03-A8A501248168}" type="datetime2">
              <a:rPr lang="en-US"/>
              <a:pPr>
                <a:defRPr/>
              </a:pPr>
              <a:t>Thursday, June 06, 2013</a:t>
            </a:fld>
            <a:endParaRPr lang="en-US"/>
          </a:p>
        </p:txBody>
      </p:sp>
      <p:sp>
        <p:nvSpPr>
          <p:cNvPr id="3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XXII. EEBA Conference, Spain, Sitges, January 2010</a:t>
            </a:r>
          </a:p>
        </p:txBody>
      </p:sp>
      <p:sp>
        <p:nvSpPr>
          <p:cNvPr id="4" name="Rectangl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574E2-2F60-4DE6-B807-8BC6DCA9B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53949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5025" y="1859757"/>
            <a:ext cx="4041775" cy="534987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2418557"/>
            <a:ext cx="4040188" cy="3941763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18557"/>
            <a:ext cx="4041775" cy="3941763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D8C4D-68F5-47FD-9439-B128545A28AF}" type="datetime2">
              <a:rPr lang="en-US"/>
              <a:pPr>
                <a:defRPr/>
              </a:pPr>
              <a:t>Thursday, June 06, 2013</a:t>
            </a:fld>
            <a:endParaRPr lang="en-US"/>
          </a:p>
        </p:txBody>
      </p:sp>
      <p:sp>
        <p:nvSpPr>
          <p:cNvPr id="8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XXII. EEBA Conference, Spain, Sitges, January 2010</a:t>
            </a:r>
          </a:p>
        </p:txBody>
      </p:sp>
      <p:sp>
        <p:nvSpPr>
          <p:cNvPr id="9" name="Rectangl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C0A1-672D-4E78-A92D-3F1146E10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cs-CZ" sz="3000" b="1" cap="all"/>
            </a:lvl1pPr>
          </a:lstStyle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cs-CZ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cs-CZ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cs-CZ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cs-CZ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cs-CZ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cs-CZ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cs-CZ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cs-CZ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cs-CZ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cs-CZ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cs-CZ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cs-CZ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cs-CZ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/>
              <a:pPr/>
              <a:t>12/17/2009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: zvýraznění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/>
              <a:pPr/>
              <a:t>12/17/2009</a:t>
            </a:fld>
            <a:endParaRPr kumimoji="0"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cs-CZ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cs-CZ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cs-CZ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cs-CZ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cs-CZ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cs-CZ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cs-CZ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cs-CZ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cs-CZ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cs-CZ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cs-CZ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cs-CZ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cs-CZ" sz="1800"/>
            </a:lvl6pPr>
            <a:lvl7pPr eaLnBrk="1" latinLnBrk="0" hangingPunct="1">
              <a:defRPr kumimoji="0" lang="cs-CZ" sz="1800"/>
            </a:lvl7pPr>
            <a:lvl8pPr eaLnBrk="1" latinLnBrk="0" hangingPunct="1">
              <a:defRPr kumimoji="0" lang="cs-CZ" sz="1800"/>
            </a:lvl8pPr>
            <a:lvl9pPr eaLnBrk="1" latinLnBrk="0" hangingPunct="1">
              <a:defRPr kumimoji="0" lang="cs-CZ" sz="1800"/>
            </a:lvl9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cs-CZ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cs-CZ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cs-CZ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cs-CZ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cs-CZ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cs-CZ" sz="1800"/>
            </a:lvl6pPr>
            <a:lvl7pPr eaLnBrk="1" latinLnBrk="0" hangingPunct="1">
              <a:defRPr kumimoji="0" lang="cs-CZ" sz="1800"/>
            </a:lvl7pPr>
            <a:lvl8pPr eaLnBrk="1" latinLnBrk="0" hangingPunct="1">
              <a:defRPr kumimoji="0" lang="cs-CZ" sz="1800"/>
            </a:lvl8pPr>
            <a:lvl9pPr eaLnBrk="1" latinLnBrk="0" hangingPunct="1">
              <a:defRPr kumimoji="0" lang="cs-CZ" sz="1800"/>
            </a:lvl9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/>
              <a:pPr/>
              <a:t>12/17/2009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/>
              <a:pPr/>
              <a:t>‹#›</a:t>
            </a:fld>
            <a:endParaRPr kumimoji="0"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pPr/>
              <a:t>12/17/2009</a:t>
            </a:fld>
            <a:endParaRPr kumimoji="0"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endParaRPr kumimoji="0"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cs-CZ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cs-CZ"/>
            </a:lvl1pPr>
          </a:lstStyle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uze nadpis: zvýraznění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/>
              <a:pPr/>
              <a:t>12/17/2009</a:t>
            </a:fld>
            <a:endParaRPr kumimoji="0"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/>
              <a:pPr/>
              <a:t>‹#›</a:t>
            </a:fld>
            <a:endParaRPr kumimoji="0" lang="cs-CZ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cs-CZ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/>
              <a:t>Po kliknutí lze upravit styl předlohy nadpisů.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cs-CZ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cs-CZ" sz="2000" b="1"/>
            </a:lvl2pPr>
            <a:lvl3pPr marL="914400" indent="0" eaLnBrk="1" latinLnBrk="0" hangingPunct="1">
              <a:buNone/>
              <a:defRPr kumimoji="0" lang="cs-CZ" sz="1800" b="1"/>
            </a:lvl3pPr>
            <a:lvl4pPr marL="1371600" indent="0" eaLnBrk="1" latinLnBrk="0" hangingPunct="1">
              <a:buNone/>
              <a:defRPr kumimoji="0" lang="cs-CZ" sz="1600" b="1"/>
            </a:lvl4pPr>
            <a:lvl5pPr marL="1828800" indent="0" eaLnBrk="1" latinLnBrk="0" hangingPunct="1">
              <a:buNone/>
              <a:defRPr kumimoji="0" lang="cs-CZ" sz="1600" b="1"/>
            </a:lvl5pPr>
            <a:lvl6pPr marL="2286000" indent="0" eaLnBrk="1" latinLnBrk="0" hangingPunct="1">
              <a:buNone/>
              <a:defRPr kumimoji="0" lang="cs-CZ" sz="1600" b="1"/>
            </a:lvl6pPr>
            <a:lvl7pPr marL="2743200" indent="0" eaLnBrk="1" latinLnBrk="0" hangingPunct="1">
              <a:buNone/>
              <a:defRPr kumimoji="0" lang="cs-CZ" sz="1600" b="1"/>
            </a:lvl7pPr>
            <a:lvl8pPr marL="3200400" indent="0" eaLnBrk="1" latinLnBrk="0" hangingPunct="1">
              <a:buNone/>
              <a:defRPr kumimoji="0" lang="cs-CZ" sz="1600" b="1"/>
            </a:lvl8pPr>
            <a:lvl9pPr marL="3657600" indent="0" eaLnBrk="1" latinLnBrk="0" hangingPunct="1">
              <a:buNone/>
              <a:defRPr kumimoji="0" lang="cs-CZ" sz="1600" b="1"/>
            </a:lvl9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s textem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pPr/>
              <a:t>12/17/2009</a:t>
            </a:fld>
            <a:endParaRPr kumimoji="0"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endParaRPr kumimoji="0"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cs-CZ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cs-CZ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cs-CZ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cs-CZ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cs-CZ" sz="1400"/>
              <a:t>Po kliknutí lze upravit styl předlohy podnadpisů.</a:t>
            </a:r>
            <a:endParaRPr kumimoji="0"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cs-CZ" sz="2000" b="1"/>
            </a:lvl1pPr>
          </a:lstStyle>
          <a:p>
            <a:pPr eaLnBrk="1" latinLnBrk="0" hangingPunct="1"/>
            <a:r>
              <a:rPr lang="cs-CZ" smtClean="0"/>
              <a:t>Klepnutím lze upravit styl předlohy nadpisů.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cs-CZ" sz="2800">
                <a:solidFill>
                  <a:schemeClr val="bg1"/>
                </a:solidFill>
              </a:defRPr>
            </a:lvl1pPr>
            <a:lvl2pPr eaLnBrk="1" latinLnBrk="0" hangingPunct="1">
              <a:defRPr kumimoji="0" lang="cs-CZ" sz="2800">
                <a:solidFill>
                  <a:schemeClr val="bg1"/>
                </a:solidFill>
              </a:defRPr>
            </a:lvl2pPr>
            <a:lvl3pPr eaLnBrk="1" latinLnBrk="0" hangingPunct="1">
              <a:defRPr kumimoji="0" lang="cs-CZ" sz="2400">
                <a:solidFill>
                  <a:schemeClr val="bg1"/>
                </a:solidFill>
              </a:defRPr>
            </a:lvl3pPr>
            <a:lvl4pPr eaLnBrk="1" latinLnBrk="0" hangingPunct="1">
              <a:defRPr kumimoji="0" lang="cs-CZ" sz="2000">
                <a:solidFill>
                  <a:schemeClr val="bg1"/>
                </a:solidFill>
              </a:defRPr>
            </a:lvl4pPr>
            <a:lvl5pPr eaLnBrk="1" latinLnBrk="0" hangingPunct="1">
              <a:defRPr kumimoji="0" lang="cs-CZ" sz="2000">
                <a:solidFill>
                  <a:schemeClr val="bg1"/>
                </a:solidFill>
              </a:defRPr>
            </a:lvl5pPr>
            <a:lvl6pPr eaLnBrk="1" latinLnBrk="0" hangingPunct="1">
              <a:defRPr kumimoji="0" lang="cs-CZ" sz="2000"/>
            </a:lvl6pPr>
            <a:lvl7pPr eaLnBrk="1" latinLnBrk="0" hangingPunct="1">
              <a:defRPr kumimoji="0" lang="cs-CZ" sz="2000"/>
            </a:lvl7pPr>
            <a:lvl8pPr eaLnBrk="1" latinLnBrk="0" hangingPunct="1">
              <a:defRPr kumimoji="0" lang="cs-CZ" sz="2000"/>
            </a:lvl8pPr>
            <a:lvl9pPr eaLnBrk="1" latinLnBrk="0" hangingPunct="1">
              <a:defRPr kumimoji="0" lang="cs-CZ" sz="2000"/>
            </a:lvl9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cs-CZ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cs-CZ" sz="1200"/>
            </a:lvl2pPr>
            <a:lvl3pPr marL="914400" indent="0" eaLnBrk="1" latinLnBrk="0" hangingPunct="1">
              <a:buNone/>
              <a:defRPr kumimoji="0" lang="cs-CZ" sz="1000"/>
            </a:lvl3pPr>
            <a:lvl4pPr marL="1371600" indent="0" eaLnBrk="1" latinLnBrk="0" hangingPunct="1">
              <a:buNone/>
              <a:defRPr kumimoji="0" lang="cs-CZ" sz="900"/>
            </a:lvl4pPr>
            <a:lvl5pPr marL="1828800" indent="0" eaLnBrk="1" latinLnBrk="0" hangingPunct="1">
              <a:buNone/>
              <a:defRPr kumimoji="0" lang="cs-CZ" sz="900"/>
            </a:lvl5pPr>
            <a:lvl6pPr marL="2286000" indent="0" eaLnBrk="1" latinLnBrk="0" hangingPunct="1">
              <a:buNone/>
              <a:defRPr kumimoji="0" lang="cs-CZ" sz="900"/>
            </a:lvl6pPr>
            <a:lvl7pPr marL="2743200" indent="0" eaLnBrk="1" latinLnBrk="0" hangingPunct="1">
              <a:buNone/>
              <a:defRPr kumimoji="0" lang="cs-CZ" sz="900"/>
            </a:lvl7pPr>
            <a:lvl8pPr marL="3200400" indent="0" eaLnBrk="1" latinLnBrk="0" hangingPunct="1">
              <a:buNone/>
              <a:defRPr kumimoji="0" lang="cs-CZ" sz="900"/>
            </a:lvl8pPr>
            <a:lvl9pPr marL="3657600" indent="0" eaLnBrk="1" latinLnBrk="0" hangingPunct="1">
              <a:buNone/>
              <a:defRPr kumimoji="0" lang="cs-CZ" sz="900"/>
            </a:lvl9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  <a:pPr/>
              <a:t>12/17/2009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cs-CZ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8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cs-CZ" smtClean="0"/>
              <a:t>Klepnutím lze upravit styl předlohy nadpisů.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/>
              <a:pPr/>
              <a:t>12/17/2009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/>
              <a:pPr/>
              <a:t>‹#›</a:t>
            </a:fld>
            <a:endParaRPr kumimoji="0"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  <p:sldLayoutId id="2147483677" r:id="rId15"/>
    <p:sldLayoutId id="2147483678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cs-CZ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cs-CZ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cs-CZ"/>
      </a:defPPr>
      <a:lvl1pPr marL="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openxmlformats.org/officeDocument/2006/relationships/image" Target="../media/image56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5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63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google.cz/url?sa=i&amp;rct=j&amp;q=Floods+in+Prague+2013&amp;source=images&amp;cd=&amp;cad=rja&amp;docid=8N4q6jEe418JdM&amp;tbnid=e6a5sivlQcepNM:&amp;ved=0CAUQjRw&amp;url=http://www.abc.net.au/news/2013-06-04/flooding-inundates-prague-zoo/4731512?section=sport&amp;ei=ufCtUc6VEMbRsgbSmIDIDg&amp;psig=AFQjCNH-mybt-93hGtTyQkMIrAyOuG_oBw&amp;ust=1370440141722471" TargetMode="External"/><Relationship Id="rId18" Type="http://schemas.openxmlformats.org/officeDocument/2006/relationships/image" Target="../media/image69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jpeg"/><Relationship Id="rId12" Type="http://schemas.openxmlformats.org/officeDocument/2006/relationships/image" Target="../media/image66.jpeg"/><Relationship Id="rId17" Type="http://schemas.openxmlformats.org/officeDocument/2006/relationships/hyperlink" Target="http://www.google.cz/url?sa=i&amp;rct=j&amp;q=Z%C3%A1plavy+2013+Praha&amp;source=images&amp;cd=&amp;cad=rja&amp;docid=aOUmF9VpHVSHzM&amp;tbnid=ZxqQlpE7zKyrGM:&amp;ved=0CAUQjRw&amp;url=http://mediafax.nova.cz/clanek/finance/povodne-zpusobi-na-desetitisice-skod-za-stovky-milionu-korun-odhaduji-pojistovny.html&amp;ei=2_GtUfu7OIeION3IgIgD&amp;psig=AFQjCNHHbFr9CoJ4fmBB4JssdPVwDCgWpQ&amp;ust=1370439796121680" TargetMode="Externa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8.jpeg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hyperlink" Target="http://www.google.cz/url?sa=i&amp;rct=j&amp;q=Z%C3%A1plavy+2013+Praha&amp;source=images&amp;cd=&amp;cad=rja&amp;docid=zfolQxtiVdenDM&amp;tbnid=ZGxTws4_nG1k_M:&amp;ved=0CAUQjRw&amp;url=http://zpravy.idnes.cz/povodne-v-cervnu-2013-0ok-/domaci.aspx?c=A130602_014250_domaci_cen&amp;ei=3e-tUc2tFoSrPKi6gEg&amp;psig=AFQjCNHHbFr9CoJ4fmBB4JssdPVwDCgWpQ&amp;ust=1370439796121680" TargetMode="External"/><Relationship Id="rId5" Type="http://schemas.openxmlformats.org/officeDocument/2006/relationships/image" Target="../media/image3.jpeg"/><Relationship Id="rId15" Type="http://schemas.openxmlformats.org/officeDocument/2006/relationships/hyperlink" Target="http://www.google.cz/url?sa=i&amp;rct=j&amp;q=Floods+in+Prague+2013&amp;source=images&amp;cd=&amp;cad=rja&amp;docid=8DVhQIcTLk05KM&amp;tbnid=U2osKElrx8rw4M:&amp;ved=0CAUQjRw&amp;url=http://www.channelnewsasia.com/news/world/four-dead-many-missing-in-central-europe/695760.html&amp;ei=PvGtUfL5E46sOtrxgMAI&amp;psig=AFQjCNH-mybt-93hGtTyQkMIrAyOuG_oBw&amp;ust=1370440141722471" TargetMode="External"/><Relationship Id="rId10" Type="http://schemas.openxmlformats.org/officeDocument/2006/relationships/image" Target="../media/image65.jpeg"/><Relationship Id="rId4" Type="http://schemas.openxmlformats.org/officeDocument/2006/relationships/image" Target="../media/image2.jpeg"/><Relationship Id="rId9" Type="http://schemas.openxmlformats.org/officeDocument/2006/relationships/image" Target="../media/image64.jpeg"/><Relationship Id="rId1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4800601"/>
            <a:ext cx="7743825" cy="19812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/>
            <a:r>
              <a:rPr lang="cs-CZ" dirty="0">
                <a:solidFill>
                  <a:prstClr val="black">
                    <a:lumMod val="65000"/>
                    <a:lumOff val="35000"/>
                  </a:prstClr>
                </a:solidFill>
              </a:rPr>
              <a:t>				</a:t>
            </a:r>
          </a:p>
          <a:p>
            <a:pPr algn="r">
              <a:lnSpc>
                <a:spcPct val="120000"/>
              </a:lnSpc>
            </a:pPr>
            <a:endParaRPr lang="cs-CZ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GB" sz="3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International Eye Bank of Prague</a:t>
            </a:r>
            <a:r>
              <a:rPr lang="cs-CZ" sz="3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cs-CZ" sz="3200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cs-CZ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Ocular</a:t>
            </a:r>
            <a:r>
              <a:rPr lang="cs-C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Tissue</a:t>
            </a:r>
            <a:r>
              <a:rPr lang="cs-C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Bank OTB01  </a:t>
            </a:r>
            <a:r>
              <a:rPr lang="cs-CZ" sz="32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History</a:t>
            </a:r>
            <a:r>
              <a:rPr lang="cs-CZ" sz="3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</a:t>
            </a:r>
            <a:r>
              <a:rPr lang="cs-CZ" sz="32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Present</a:t>
            </a:r>
            <a:r>
              <a:rPr lang="cs-CZ" sz="3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cs-CZ" sz="32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and</a:t>
            </a:r>
            <a:r>
              <a:rPr lang="cs-CZ" sz="3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cs-CZ" sz="320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Future</a:t>
            </a: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          </a:t>
            </a:r>
            <a:r>
              <a:rPr lang="cs-CZ" sz="3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cs-CZ" sz="3200" dirty="0" smtClean="0">
                <a:solidFill>
                  <a:schemeClr val="tx1"/>
                </a:solidFill>
                <a:latin typeface="+mn-lt"/>
              </a:rPr>
            </a:b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Member of International Federation of Eye &amp; Tissue Banks, USA</a:t>
            </a:r>
            <a:br>
              <a:rPr lang="en-US" sz="2000" dirty="0" smtClean="0">
                <a:solidFill>
                  <a:schemeClr val="tx1"/>
                </a:solidFill>
                <a:latin typeface="+mn-lt"/>
              </a:rPr>
            </a:br>
            <a:r>
              <a:rPr lang="en-US" sz="8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8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cs-CZ" sz="7200" dirty="0">
                <a:ln>
                  <a:gradFill>
                    <a:gsLst>
                      <a:gs pos="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prstClr val="white">
                        <a:lumMod val="75000"/>
                      </a:prstClr>
                    </a:gs>
                    <a:gs pos="91000">
                      <a:prstClr val="white"/>
                    </a:gs>
                  </a:gsLst>
                  <a:lin ang="16200000" scaled="1"/>
                </a:gradFill>
              </a:rPr>
              <a:t/>
            </a:r>
            <a:br>
              <a:rPr lang="cs-CZ" sz="7200" dirty="0">
                <a:ln>
                  <a:gradFill>
                    <a:gsLst>
                      <a:gs pos="0">
                        <a:prstClr val="white"/>
                      </a:gs>
                      <a:gs pos="50000">
                        <a:prstClr val="white">
                          <a:lumMod val="75000"/>
                        </a:prst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prstClr val="white">
                        <a:lumMod val="75000"/>
                      </a:prstClr>
                    </a:gs>
                    <a:gs pos="91000">
                      <a:prstClr val="white"/>
                    </a:gs>
                  </a:gsLst>
                  <a:lin ang="16200000" scaled="1"/>
                </a:gradFill>
              </a:rPr>
            </a:br>
            <a:endParaRPr lang="cs-CZ" sz="4000" dirty="0"/>
          </a:p>
        </p:txBody>
      </p:sp>
      <p:pic>
        <p:nvPicPr>
          <p:cNvPr id="8" name="Obrázek 4" descr="OTB01 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643578"/>
            <a:ext cx="1639491" cy="9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https://encrypted-tbn1.gstatic.com/images?q=tbn:ANd9GcRwPFXimaFHl0xM0phyzpAlwx-5P4ULpigzUUSCEhNmjQcopeTd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071810"/>
            <a:ext cx="3240204" cy="18145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Panorama Hrad&amp;ccaron;an s katedrálou sv. Víta, Václava a Vojt&amp;ecaron;ch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8706" y="2857496"/>
            <a:ext cx="3969512" cy="2214578"/>
          </a:xfrm>
          <a:prstGeom prst="round2Diag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0" name="TextovéPole 9"/>
          <p:cNvSpPr txBox="1"/>
          <p:nvPr/>
        </p:nvSpPr>
        <p:spPr>
          <a:xfrm>
            <a:off x="1643042" y="5286388"/>
            <a:ext cx="607223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Ophthalmology Department,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Vinohrady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 Teaching Hospital</a:t>
            </a:r>
            <a:endParaRPr lang="cs-CZ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3rd Medical Faculty, Charles University, 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</a:rPr>
              <a:t>Prague, Czech Republic</a:t>
            </a:r>
          </a:p>
          <a:p>
            <a:endParaRPr lang="cs-CZ" dirty="0"/>
          </a:p>
        </p:txBody>
      </p:sp>
      <p:pic>
        <p:nvPicPr>
          <p:cNvPr id="11" name="Picture 5" descr="Logo_FNKV_svetl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5357826"/>
            <a:ext cx="1285892" cy="1254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</a:t>
            </a:r>
            <a:r>
              <a:rPr lang="en-US" dirty="0" err="1" smtClean="0"/>
              <a:t>aining</a:t>
            </a:r>
            <a:r>
              <a:rPr lang="en-US" dirty="0" smtClean="0"/>
              <a:t> lectures, practical </a:t>
            </a:r>
            <a:r>
              <a:rPr lang="en-US" dirty="0" err="1" smtClean="0"/>
              <a:t>demontrations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2" descr="C:\Users\user\Foto Beirut training\DSCN61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4500562" cy="3367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C:\Users\user\Foto Beirut training\DSCN6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28671"/>
            <a:ext cx="4572000" cy="342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0" name="Picture 2" descr="C:\Users\user\Foto Beirut training\DSCN6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343961"/>
            <a:ext cx="3500462" cy="2514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011" name="Picture 3" descr="C:\Users\user\Foto Beirut training\DSCN61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391812"/>
            <a:ext cx="3786214" cy="2639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memories with friends……</a:t>
            </a:r>
            <a:endParaRPr lang="en-US" dirty="0"/>
          </a:p>
        </p:txBody>
      </p:sp>
      <p:pic>
        <p:nvPicPr>
          <p:cNvPr id="5" name="Zástupný symbol pro obsah 3" descr="Banka0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4123" t="26088" r="25249" b="24591"/>
          <a:stretch>
            <a:fillRect/>
          </a:stretch>
        </p:blipFill>
        <p:spPr>
          <a:xfrm>
            <a:off x="142844" y="928670"/>
            <a:ext cx="7570103" cy="5214950"/>
          </a:xfrm>
          <a:effectLst>
            <a:softEdge rad="112500"/>
          </a:effectLst>
        </p:spPr>
      </p:pic>
      <p:pic>
        <p:nvPicPr>
          <p:cNvPr id="6" name="Zástupný symbol pro obsah 3" descr="polk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47658" t="40624" r="37687" b="27773"/>
          <a:stretch>
            <a:fillRect/>
          </a:stretch>
        </p:blipFill>
        <p:spPr>
          <a:xfrm>
            <a:off x="6858016" y="1857364"/>
            <a:ext cx="1945419" cy="2966626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7" name="TextovéPole 6"/>
          <p:cNvSpPr txBox="1"/>
          <p:nvPr/>
        </p:nvSpPr>
        <p:spPr>
          <a:xfrm>
            <a:off x="571472" y="1142984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Prague</a:t>
            </a:r>
            <a:r>
              <a:rPr lang="cs-CZ" dirty="0" smtClean="0"/>
              <a:t> </a:t>
            </a:r>
            <a:r>
              <a:rPr lang="cs-CZ" dirty="0" err="1" smtClean="0"/>
              <a:t>Conference</a:t>
            </a:r>
            <a:endParaRPr lang="cs-CZ" dirty="0" smtClean="0"/>
          </a:p>
          <a:p>
            <a:r>
              <a:rPr lang="cs-CZ" dirty="0" smtClean="0"/>
              <a:t>2001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572364" y="5000636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Prague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endParaRPr lang="cs-CZ" dirty="0" smtClean="0"/>
          </a:p>
          <a:p>
            <a:r>
              <a:rPr lang="cs-CZ" dirty="0" smtClean="0"/>
              <a:t>1995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6" descr="http://www.myonlinemaps.com/images/tennessee-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3" y="4572000"/>
            <a:ext cx="3714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Training</a:t>
            </a:r>
            <a:r>
              <a:rPr lang="cs-CZ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cs-CZ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for</a:t>
            </a:r>
            <a:r>
              <a:rPr lang="cs-CZ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cs-CZ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Pre</a:t>
            </a:r>
            <a:r>
              <a:rPr lang="cs-CZ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cs-CZ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Cut</a:t>
            </a:r>
            <a:r>
              <a:rPr lang="cs-CZ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Program, TBI, NEBC, </a:t>
            </a:r>
            <a:r>
              <a:rPr lang="cs-CZ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Memphis</a:t>
            </a:r>
            <a:endParaRPr lang="cs-CZ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9226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7859216" cy="397145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None/>
              <a:defRPr/>
            </a:pPr>
            <a:r>
              <a:rPr lang="en-US" sz="2400" dirty="0" smtClean="0">
                <a:latin typeface="+mj-lt"/>
              </a:rPr>
              <a:t>TBI established 1962 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National Eye Bank Center 2005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Process, store and distribute eye tissue, collected from 20US Eye Banks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Cornea, Pre- Cut for DMEK, DSAEK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 Sterile cornea- irradiated cornea allograft</a:t>
            </a:r>
          </a:p>
          <a:p>
            <a:pPr eaLnBrk="1" hangingPunct="1">
              <a:buNone/>
              <a:defRPr/>
            </a:pPr>
            <a:endParaRPr lang="cs-CZ" sz="2400" dirty="0" smtClean="0">
              <a:latin typeface="+mj-lt"/>
            </a:endParaRPr>
          </a:p>
          <a:p>
            <a:pPr>
              <a:defRPr/>
            </a:pPr>
            <a:r>
              <a:rPr lang="en-US" sz="2400" dirty="0" smtClean="0">
                <a:latin typeface="+mj-lt"/>
              </a:rPr>
              <a:t>Supplies tissues to 220 surgeons across United States</a:t>
            </a:r>
          </a:p>
          <a:p>
            <a:pPr>
              <a:defRPr/>
            </a:pPr>
            <a:r>
              <a:rPr lang="en-US" dirty="0" smtClean="0">
                <a:latin typeface="+mj-lt"/>
              </a:rPr>
              <a:t>Process  app. 500 – 600 tissue/month</a:t>
            </a:r>
          </a:p>
          <a:p>
            <a:pPr lvl="1" eaLnBrk="1" hangingPunct="1">
              <a:buNone/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MORIA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microkeratome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preparation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lvl="1" eaLnBrk="1" hangingPunct="1">
              <a:buNone/>
              <a:defRPr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Femtosecond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Laser Cornea preparation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sz="2000" dirty="0" smtClean="0"/>
          </a:p>
        </p:txBody>
      </p:sp>
      <p:sp>
        <p:nvSpPr>
          <p:cNvPr id="2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14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91440" tIns="45720" rIns="91440" bIns="45720"/>
          <a:lstStyle/>
          <a:p>
            <a:fld id="{209FD112-562C-4206-81E4-B61F5B560C1A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17" name="Kruhová šipka 16"/>
          <p:cNvSpPr/>
          <p:nvPr/>
        </p:nvSpPr>
        <p:spPr>
          <a:xfrm>
            <a:off x="7429500" y="5000625"/>
            <a:ext cx="1214438" cy="1071563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7929586" y="5286388"/>
            <a:ext cx="1214414" cy="923330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    </a:t>
            </a:r>
            <a:r>
              <a:rPr lang="en-US" dirty="0"/>
              <a:t>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emphis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pPr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NEBC</a:t>
            </a: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7358063" y="4143375"/>
            <a:ext cx="1409700" cy="1462088"/>
            <a:chOff x="4669" y="611"/>
            <a:chExt cx="888" cy="921"/>
          </a:xfrm>
        </p:grpSpPr>
        <p:pic>
          <p:nvPicPr>
            <p:cNvPr id="6165" name="Picture 8" descr="US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69" y="611"/>
              <a:ext cx="576" cy="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6" name="Freeform 488"/>
            <p:cNvSpPr>
              <a:spLocks/>
            </p:cNvSpPr>
            <p:nvPr/>
          </p:nvSpPr>
          <p:spPr bwMode="auto">
            <a:xfrm>
              <a:off x="4766" y="1157"/>
              <a:ext cx="791" cy="336"/>
            </a:xfrm>
            <a:custGeom>
              <a:avLst/>
              <a:gdLst>
                <a:gd name="T0" fmla="*/ 53 w 1801"/>
                <a:gd name="T1" fmla="*/ 0 h 767"/>
                <a:gd name="T2" fmla="*/ 27 w 1801"/>
                <a:gd name="T3" fmla="*/ 7 h 767"/>
                <a:gd name="T4" fmla="*/ 32 w 1801"/>
                <a:gd name="T5" fmla="*/ 12 h 767"/>
                <a:gd name="T6" fmla="*/ 11 w 1801"/>
                <a:gd name="T7" fmla="*/ 22 h 767"/>
                <a:gd name="T8" fmla="*/ 0 w 1801"/>
                <a:gd name="T9" fmla="*/ 28 h 767"/>
                <a:gd name="T10" fmla="*/ 15 w 1801"/>
                <a:gd name="T11" fmla="*/ 23 h 767"/>
                <a:gd name="T12" fmla="*/ 36 w 1801"/>
                <a:gd name="T13" fmla="*/ 13 h 767"/>
                <a:gd name="T14" fmla="*/ 39 w 1801"/>
                <a:gd name="T15" fmla="*/ 13 h 767"/>
                <a:gd name="T16" fmla="*/ 64 w 1801"/>
                <a:gd name="T17" fmla="*/ 7 h 767"/>
                <a:gd name="T18" fmla="*/ 53 w 1801"/>
                <a:gd name="T19" fmla="*/ 0 h 7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01"/>
                <a:gd name="T31" fmla="*/ 0 h 767"/>
                <a:gd name="T32" fmla="*/ 1801 w 1801"/>
                <a:gd name="T33" fmla="*/ 767 h 7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01" h="767">
                  <a:moveTo>
                    <a:pt x="1400" y="0"/>
                  </a:moveTo>
                  <a:cubicBezTo>
                    <a:pt x="1132" y="0"/>
                    <a:pt x="831" y="79"/>
                    <a:pt x="729" y="176"/>
                  </a:cubicBezTo>
                  <a:cubicBezTo>
                    <a:pt x="653" y="247"/>
                    <a:pt x="704" y="308"/>
                    <a:pt x="841" y="336"/>
                  </a:cubicBezTo>
                  <a:cubicBezTo>
                    <a:pt x="299" y="593"/>
                    <a:pt x="299" y="593"/>
                    <a:pt x="299" y="593"/>
                  </a:cubicBezTo>
                  <a:cubicBezTo>
                    <a:pt x="0" y="767"/>
                    <a:pt x="0" y="767"/>
                    <a:pt x="0" y="767"/>
                  </a:cubicBezTo>
                  <a:cubicBezTo>
                    <a:pt x="397" y="617"/>
                    <a:pt x="397" y="617"/>
                    <a:pt x="397" y="617"/>
                  </a:cubicBezTo>
                  <a:cubicBezTo>
                    <a:pt x="953" y="350"/>
                    <a:pt x="953" y="350"/>
                    <a:pt x="953" y="350"/>
                  </a:cubicBezTo>
                  <a:cubicBezTo>
                    <a:pt x="976" y="351"/>
                    <a:pt x="1001" y="352"/>
                    <a:pt x="1027" y="352"/>
                  </a:cubicBezTo>
                  <a:cubicBezTo>
                    <a:pt x="1295" y="352"/>
                    <a:pt x="1596" y="273"/>
                    <a:pt x="1699" y="176"/>
                  </a:cubicBezTo>
                  <a:cubicBezTo>
                    <a:pt x="1801" y="79"/>
                    <a:pt x="1668" y="0"/>
                    <a:pt x="1400" y="0"/>
                  </a:cubicBezTo>
                  <a:close/>
                </a:path>
              </a:pathLst>
            </a:custGeom>
            <a:solidFill>
              <a:schemeClr val="tx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Pre</a:t>
            </a:r>
            <a:r>
              <a:rPr lang="cs-CZ" dirty="0" smtClean="0"/>
              <a:t> </a:t>
            </a:r>
            <a:r>
              <a:rPr lang="cs-CZ" dirty="0" err="1" smtClean="0"/>
              <a:t>Cut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2009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7" descr="P81700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383764" cy="553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Zástupný symbol pro obsah 3" descr="P819006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0"/>
            <a:ext cx="371475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Zástupný symbol pro číslo snímk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91440" tIns="45720" rIns="91440" bIns="45720"/>
          <a:lstStyle/>
          <a:p>
            <a:fld id="{2195938D-5C92-440D-B85E-AD48286DBFD4}" type="slidenum">
              <a:rPr lang="cs-CZ" smtClean="0"/>
              <a:pPr/>
              <a:t>14</a:t>
            </a:fld>
            <a:endParaRPr lang="cs-CZ" smtClean="0"/>
          </a:p>
        </p:txBody>
      </p:sp>
      <p:pic>
        <p:nvPicPr>
          <p:cNvPr id="8196" name="Obrázek 4" descr="P8200001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3325813" cy="4433888"/>
          </a:xfrm>
        </p:spPr>
      </p:pic>
      <p:pic>
        <p:nvPicPr>
          <p:cNvPr id="8197" name="Obrázek 10" descr="DSC_062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29125"/>
            <a:ext cx="29289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Zástupný symbol pro obsah 21" descr="P8190059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164263" y="4413250"/>
            <a:ext cx="3214687" cy="2643188"/>
          </a:xfrm>
        </p:spPr>
      </p:pic>
      <p:pic>
        <p:nvPicPr>
          <p:cNvPr id="8199" name="Obrázek 24" descr="P819007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25" y="4411663"/>
            <a:ext cx="3495675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Obrázek 13" descr="FemtoLaser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69000" y="0"/>
            <a:ext cx="396081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500034" y="0"/>
          <a:ext cx="83058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Nadpis 14"/>
          <p:cNvSpPr>
            <a:spLocks noGrp="1"/>
          </p:cNvSpPr>
          <p:nvPr>
            <p:ph type="title"/>
          </p:nvPr>
        </p:nvSpPr>
        <p:spPr>
          <a:xfrm>
            <a:off x="251521" y="1"/>
            <a:ext cx="7197494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Processing tissues for DSAEK – MORIA </a:t>
            </a:r>
            <a:r>
              <a:rPr lang="en-US" dirty="0" err="1" smtClean="0"/>
              <a:t>microkeratome</a:t>
            </a:r>
            <a:endParaRPr lang="en-US" dirty="0"/>
          </a:p>
        </p:txBody>
      </p:sp>
      <p:pic>
        <p:nvPicPr>
          <p:cNvPr id="13318" name="Zástupný symbol pro obsah 11" descr="lamela1.JPG"/>
          <p:cNvPicPr>
            <a:picLocks noGrp="1" noChangeAspect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>
            <a:off x="2928926" y="785794"/>
            <a:ext cx="3541222" cy="3408218"/>
          </a:xfrm>
        </p:spPr>
      </p:pic>
      <p:pic>
        <p:nvPicPr>
          <p:cNvPr id="13319" name="Zástupný symbol pro obsah 12" descr="lamela2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5786446" y="785794"/>
            <a:ext cx="4038600" cy="3722825"/>
          </a:xfrm>
        </p:spPr>
      </p:pic>
      <p:sp>
        <p:nvSpPr>
          <p:cNvPr id="13320" name="Zástupný symbol pro zápatí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XXII. EEBA Conference, Spain, Sitges, January 2010</a:t>
            </a:r>
          </a:p>
        </p:txBody>
      </p:sp>
      <p:sp>
        <p:nvSpPr>
          <p:cNvPr id="13321" name="Zástupný symbol pro číslo snímk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A24B58-7409-4855-971C-C251DDE8D1BD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3322" name="Obrázek 13" descr="lamela3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500063" y="4000504"/>
            <a:ext cx="3492501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Obrázek 14" descr="lamela4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3375" y="4143380"/>
            <a:ext cx="2928938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Obrázek 17" descr="Pachy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28938" y="4143380"/>
            <a:ext cx="150018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Obrázek 19" descr="Moria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42908" y="785794"/>
            <a:ext cx="4021138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Obrázek 21" descr="lamela7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72250" y="4357688"/>
            <a:ext cx="25717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Yveta\Dokumenty\Obrázky\Foto DSAEK\Honza Hamouz fotky CP - Lamely\DSC_0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14422"/>
            <a:ext cx="8083274" cy="53609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" y="1"/>
            <a:ext cx="7449014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Preparation in </a:t>
            </a:r>
            <a:r>
              <a:rPr lang="cs-CZ" dirty="0" err="1" smtClean="0"/>
              <a:t>Clean</a:t>
            </a:r>
            <a:r>
              <a:rPr lang="cs-CZ" dirty="0" smtClean="0"/>
              <a:t> </a:t>
            </a:r>
            <a:r>
              <a:rPr lang="cs-CZ" dirty="0" err="1" smtClean="0"/>
              <a:t>Room</a:t>
            </a:r>
            <a:r>
              <a:rPr lang="cs-CZ" dirty="0" smtClean="0"/>
              <a:t> - </a:t>
            </a:r>
            <a:r>
              <a:rPr lang="en-US" dirty="0" smtClean="0"/>
              <a:t>GMP Grade A air quality</a:t>
            </a:r>
            <a:endParaRPr lang="en-US" dirty="0"/>
          </a:p>
        </p:txBody>
      </p:sp>
      <p:sp>
        <p:nvSpPr>
          <p:cNvPr id="12291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91440" tIns="45720" rIns="91440" bIns="45720"/>
          <a:lstStyle/>
          <a:p>
            <a:fld id="{45763F1C-902B-4B9E-8F10-94F59B3AE5C6}" type="slidenum">
              <a:rPr lang="cs-CZ" smtClean="0"/>
              <a:pPr/>
              <a:t>16</a:t>
            </a:fld>
            <a:endParaRPr 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428596" y="142852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Pre</a:t>
            </a:r>
            <a:r>
              <a:rPr lang="cs-CZ" dirty="0" smtClean="0"/>
              <a:t> </a:t>
            </a:r>
            <a:r>
              <a:rPr lang="cs-CZ" dirty="0" err="1" smtClean="0"/>
              <a:t>Cut</a:t>
            </a:r>
            <a:r>
              <a:rPr lang="cs-CZ" dirty="0" smtClean="0"/>
              <a:t> </a:t>
            </a:r>
            <a:r>
              <a:rPr lang="cs-CZ" dirty="0" err="1" smtClean="0"/>
              <a:t>Tissue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Lamellar</a:t>
            </a:r>
            <a:r>
              <a:rPr lang="cs-CZ" dirty="0" smtClean="0"/>
              <a:t> </a:t>
            </a:r>
            <a:r>
              <a:rPr lang="cs-CZ" dirty="0" err="1" smtClean="0"/>
              <a:t>Keratoplasty</a:t>
            </a:r>
            <a:endParaRPr lang="cs-CZ" dirty="0"/>
          </a:p>
        </p:txBody>
      </p:sp>
      <p:pic>
        <p:nvPicPr>
          <p:cNvPr id="10" name="Picture 4" descr="G:\OTB01091114RZLAMELA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>
            <a:off x="457200" y="1124744"/>
            <a:ext cx="4038600" cy="323088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5" name="Zástupný symbol pro obsah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4340" name="Zástupný symbol pro číslo snímku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ADE890-970A-4E9C-89DC-B60C99C482CD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11" name="Picture 2" descr="G:\OTB01091033L-after precut3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103" y="4548195"/>
            <a:ext cx="3464707" cy="230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1142984"/>
            <a:ext cx="342899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" name="Obrázek 5" descr="DSCN4026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256" y="4643446"/>
            <a:ext cx="3000396" cy="21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/>
        </p:nvSpPr>
        <p:spPr>
          <a:xfrm>
            <a:off x="228600" y="3703704"/>
            <a:ext cx="7315200" cy="13254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pPr>
              <a:lnSpc>
                <a:spcPct val="87000"/>
              </a:lnSpc>
              <a:spcBef>
                <a:spcPct val="0"/>
              </a:spcBef>
              <a:defRPr lang="cs-CZ"/>
            </a:pPr>
            <a:r>
              <a:rPr lang="cs-CZ" sz="4400">
                <a:solidFill>
                  <a:srgbClr val="92D050"/>
                </a:solidFill>
              </a:rPr>
              <a:t/>
            </a:r>
            <a:br>
              <a:rPr lang="cs-CZ" sz="4400">
                <a:solidFill>
                  <a:srgbClr val="92D050"/>
                </a:solidFill>
              </a:rPr>
            </a:br>
            <a:r>
              <a:rPr lang="cs-CZ" sz="5600" b="1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Co chcete sdělit?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47F28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5089818"/>
            <a:ext cx="9144000" cy="1768182"/>
            <a:chOff x="0" y="5089818"/>
            <a:chExt cx="9144000" cy="1768182"/>
          </a:xfrm>
        </p:grpSpPr>
        <p:pic>
          <p:nvPicPr>
            <p:cNvPr id="11" name="Picture 10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64" y="5089818"/>
              <a:ext cx="9098280" cy="173736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0" y="5181600"/>
              <a:ext cx="45719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4537710" y="2251710"/>
              <a:ext cx="68580" cy="914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098281" y="5158740"/>
              <a:ext cx="45719" cy="167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4" name="Title 3"/>
          <p:cNvSpPr txBox="1">
            <a:spLocks/>
          </p:cNvSpPr>
          <p:nvPr/>
        </p:nvSpPr>
        <p:spPr>
          <a:xfrm>
            <a:off x="214282" y="3000372"/>
            <a:ext cx="73152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cs-CZ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7000"/>
              </a:lnSpc>
            </a:pPr>
            <a:endParaRPr lang="cs-CZ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85786" y="3500438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Na snímku ze 4. června 2013 jsou vidět pražské Holešovice, Libeňský most a Libeňský ostrov, zaplavené Vltavou.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72008"/>
            <a:ext cx="5508104" cy="2708920"/>
          </a:xfrm>
          <a:prstGeom prst="rect">
            <a:avLst/>
          </a:prstGeom>
          <a:noFill/>
        </p:spPr>
      </p:pic>
      <p:pic>
        <p:nvPicPr>
          <p:cNvPr id="3076" name="Picture 4" descr="Zaplavená pražská zo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008" y="2852936"/>
            <a:ext cx="4788024" cy="2232248"/>
          </a:xfrm>
          <a:prstGeom prst="rect">
            <a:avLst/>
          </a:prstGeom>
          <a:noFill/>
        </p:spPr>
      </p:pic>
      <p:pic>
        <p:nvPicPr>
          <p:cNvPr id="3078" name="Picture 6" descr="http://i.idnes.cz/13/061/vidw/NOV4b9a22_svobodanadupou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12768" y="2852936"/>
            <a:ext cx="2195736" cy="2240523"/>
          </a:xfrm>
          <a:prstGeom prst="rect">
            <a:avLst/>
          </a:prstGeom>
          <a:noFill/>
        </p:spPr>
      </p:pic>
      <p:sp>
        <p:nvSpPr>
          <p:cNvPr id="3080" name="AutoShape 8" descr="data:image/jpeg;base64,/9j/4AAQSkZJRgABAQAAAQABAAD/2wCEAAkGBxQSEhQUEhQWFRQXGBsYGBgYGRgYHhoYHBwXGB4aGBwaHCggGBolHBsXITEiJSkrLy4uFx8zODMsNygtLisBCgoKDg0OGhAQGiwcHCQsLCwsLCwsLCwsLCwsLCwsLCwsLCwsLCwsLCwsLCwsLCwsLCwsLCwsLCwsLCwsLCwsLP/AABEIAMIBAwMBIgACEQEDEQH/xAAcAAABBQEBAQAAAAAAAAAAAAAEAAECAwUGBwj/xABJEAABAwIEAgcFBgIJAgQHAAABAAIRAyEEEjFBBVEGEyJhcYGRMqGxwdEHFEJS4fAjkhVDYnKCosLS8VOyFtPi8jNUdJOjs8P/xAAXAQEBAQEAAAAAAAAAAAAAAAAAAQID/8QAHREBAQEAAwADAQAAAAAAAAAAAAERAhIhMUFRYf/aAAwDAQACEQMRAD8A9ihPCeE8IGTpQnhAyeEoTwgZPCeEoQNCeE8JQgZJOkgYrgvs2x9V9bFCrTezrD1/a5uOje0bX07ludMukLcLSc1rh1xplzRBNs7GZoAkgFy8x+z7irsPjGw1+WoA12Y5uzEki8kkgQALm26I9whCY7GimWNOryAP/uUmf/0Cfg+NbXoUqzZy1GNeJBFiAdCuI+0TiPV47AAuytaC9/gatEj/APWT5Ir0FPClCUIIwlCkkgaEoTpIFCUJJIFCUJJIGyqvEVWsa573BrWiSTYADcq1ZHTDBurYHFU2e26k8N7RbeCRJG3dodDZBkdD+O06tXE0/vAqOdWe+k3Lk/hQ3T80Qdb2mF1kLwH7H6LqnE6ZmzKdR5lxFoDLRr2ntsbW7gvoBBGEoUkkDQknSQQypZVNJBCEoU0kEYShSSQRhKFJJBGE8J0kDQlCdJB5F9r+IjF0m5z2aPsjbM91/PKPQLgWtNiKr45S7QGY18vJdP8AavUzcRqj8tOm2/8AdzW7u0ub4b7E8ypiveegtZruH4Uz/VgXN5BIOp5gryX7UuIl/EawzAimGMZYGOzmI0/M5yyC0ToELiXgFvNWI9q4n9oOGpUxkJrVMoMMs2Y3cba8pXSUOIsfQZXB/hva1wJ5OiJ77r50+9DLcgW5/vuRvDMW4lwa5xaLQHGJJJ002UvkJ6+i0yD4NjxXoU6o/G0E9ztHDydIRb3gAk6ASfAKhqdQOEjmR5glp94UlzHQHifX0asm4qud/hqHOPfn9F06kuhJJJKhJJJIMfpdxwYLC1KxEuAy026ZqjrNFr95jYFcp006Y9bgsuDnrarQHAgtNNrh2myRGf8ADA5rO6c8cbiazWsIdSpTlOxedXDnawPjzXB8B4jVc97Kjg/K5xDrWGkADaVGbyF9H8HisLWp1qbqbXMI7PNsw5hgCQRtI2uNV7lwnj9DEWpvh/5HDK7yGjvIleODE96z+kGOqspg0nZZMZgSHNOoLTsZGvgiTlX0MkuV+z/pA7E0Qyq7NWptbmdYdY02z2tM2Md3NdUq2SSSSBJJJIEkkme4NBJMACSTsBuUDpLPrccwzWdY6vSyESDnBkd0XPksvFdOsDTLQa2bNu1rnBtp7UCb6WB8kHSJLAwXTLB1TFOrLszWhpBaXFzg0ZQ+M1zeFLjXS7C4V/V1qhz6lrWlxGhGaNJBQk1upLj6/wBo+CDXFj3l0HKDTfd0WHr3hczQ+1eqJz4ZjuRFQt2G2Uze+u8d6naNdOX49WQHFONUMOP41RrTs2ZcfBouV5Vxr7QMRXI6snDsywWtOYkz+bKHCRGnI3uuQxWJElwtJn9LKdlnH9HfaFjBiMbXq0/YdkDTpMMpgzygyD4LBo1nNET/AJZ81aahcbSfIq91CWtbYGfcYtPOefNTs10/ANfGOAnNc/2YQNSs5xufkt08O1BYXctgPMWJSZwtgE9nzJPv09FZyZvDPtiufz5fJbnBHNFFxgZsxyySASAOR8UurY2O00nkB5q0gH2Wk94tJ53CltqcePGfbbwXSzE4drKVF2WnOZ/sm7ozAEgmRFiDut7iH2hzRrU8lRxqNLA5zmtyyCCQADsVxjRUEABoHfLr87QhMa4NAl0u5NHz2809xqdd+HX9DOldPBGo+qyqWVAGtylrvZJ1zEc+9dI37VcL1hJbW6vKAG5GTmkyZzxliB4gryChRfUiASNrjxP7hWYfhz3OaJABi+tnAkbdxUlsWzi9cb9quF6x3ZrlmVuUBjJzS/NPb0IyR4FRq/azhh7NCsfHq2/6ivMKfBCcsk3JGmkb6bqVLgxc5oOcbkwLa93crrOR6GPteZmg4V2WNqjc3pl+aso/a9hyYfRqUxftFzSBYxMXN49V53S4KLTmm+a8Ry8ZWXxbh/VzqWk7j52t6ptMgs41ufP1ksymSGON5B/fgqKXGsOwuh1Qzya35rKoEtg3vYj3Qn4pjMwaHN7UCHDUjk7mrK53i0//ABJRmclU/wAoUqvH6D2ZHNqAeR7+awxhp8AnbhSRY+9VMj0H7PelFGli6IzPcX/woDSSc0Aaa9oNJ7gV7svlvo/in4TFUMQAHGm7NAOshzTfwJXpfFPtiBoO6ijkraDO7M0XF7ATabWRY9YSXzazp1jf/ma259s7mU6ar6RSXmp+1tgAzYZ07xUET3dlNiPtaaGSMN2jOWakjuJhnuTYOk6Y9L2YIZGtz13CWtgw0GRmcdxY2FzGy8kxvFcRiHF1R9R8m8kxM6BujRtYIniXSd2McHVYDwwgkAgBgLnSb3Pa7vrztOo0kgB+UnMyczZAAuIIncqdhojCv5AeJT0sKSAcwjwKoweRx7YaR/aPxzFE08S1rsjcgZyaRGu0FXamwJiwadw64IIsRy0myFdUJNyTN5MfRE8ZrjT48rIJuME2MCDsPos263LnwbrvZvrMaWjyUqZLiII0BOp3iOyJOh/RDsx4fbeDNvgqKGLhwcdARbn3JmL3v66bDYHNTcZMyAJsL7w06W3KpxjJY1h7hYeGyyf6QeDIcRcdkSB6eK08DjDUzOIEN0gZpIiwB30SVm3VzCbQw2/MQLmb2n0Uxh3zNh35fmdU9HEE5vaHcQGfBRpy6ZaAdjJdfzHgibTuw7YAc6e6fk1TLW8ifI/6oQZrOzZHPjs2iG3GmiHp1QdS43Agu5mOd00apGnZ3O4H4TyBUPvLc2UuaDOlz8bIPBvpkgsABBg66Qe/uQnFeKiC1kzz0A8kGhjuINYcpLiYmxAHuVuHqU6lJxuNnX0EayuJqVySd/FH8Lxh7NMgFpe0kGbyYIMbQmErsaT2sYSGzAcc35Yk8v3Kvw1YuDCKcAhh8Jkx5W/mWJUruo0KlJ7QMxdGSNCQLC2nwWd/TLsjWBtTKAAB2RYaaaqdda10+GxJIaXVGiHvDgXNuASBonp4kN6vPWbbMXX9obbXhcgMa7akf5x/sSdi3/8ASaPFx+ULfVnWjhOIkYlxdVJZBBMkgxpt46ovG4htQOh4MmwvpKya9Akgl3ffbTxVlMkGCZXO1vFbKc3/ALXzCpxeFaXAkzAA11TYjEFpy6hDvqyVialrQ65oaRHteHqnY5gaA5p8QQfiZWcyrdH4Y0ne2I5arUt1IkKlNokhxJ9kWAtuTKGa5l8xZfbMPqqeKMpS0U7wDN5v8v1VbKLV1iDc1H81P+Zv1ToLKP7PqkmwbvGOFikWgPd2gdROngh8JhmOeGPe+TAEN3Nrzsp1qs6OzEWBJJROGbTLQ9zyTN2wAfCZkDkQsOlkkA/dmuqNbTdULHZc4cCyQecG4Uce9tSlV7EGnABLnO1cW7m2iKrBgrMewZWty2vJg/8ACnjnMLHNY0MzRmN9jN/emxhzeHw4tMbakDWfor6OAD9CNAYsdV0HD8UadMBrA+5vACq4qeuDQWZYJ0g6wr3MZgw4pnIZ1GhaBc+CuOBabSR4kIzhbmUmuaaYfLtwLWAjQoeo1xJiIOxaR8j7kllMV06VEObliS2C3MHy4SZkHTS1tFGrgm6tloi4185t6KhmEc12YFov3/RFOqO5N/mPrcLWxBfEuFMb1ZpmA5sm5PLRLDDKALZQSYFpJjU77IMVomGtg8naeuykK7uTf5v0UziCK+IywXPyiRFuVxMBEU8dNw5rtpF9PBZeLpue25aAL2k/JVMr5Gw0j0Ovj+im8YNEv7WbUtkn/b3oanjKdQkgHMeYt8YQbMTIIcYB1P0ReD4eCJYXEd2X56JOUBTKkRFsogRsg8Tj+3D2Z9IMiR6go0cOfzf6sHwCb+hryW355z8gr2i4dsbCFTUxZY8G8AaWgmQUT/RR5f53lO3h9gOx7z81Lz/CQBicWXvNR03kRIgbgAcvqqnVJIIGnfz8Fq/cBzZzsNuftKbcELdoc7NG3qp2q4xXvmDGhnfvHJS62fabIF4uLjRbLcIDEOmTaALx/hTDDtIkOJExaNfIJ2q5FQwbj+HYbk/JV1sPkElrf8yLx2C6qk4sc6SWzJ92miE43hSKTKkySAHHmYWSsStVF1VTMwBcmAO/YDxTQNIujMOxgZVLpDwAae0kEEx3gx6pjBqmGdTALuZi4OmyvuWyHeUDymQgs8z8Fd94Js3T0UVZQwpsZBv3qYwTuY/lcfktThby+W6EAGb6oy4qMZFiASY3urtaYjsETv8A5D9El0BwzvzD0CSGOd4PxR4cAYImC0k3F7gwQB7/ABR/F+IBwYKdtzprtf8Aeq5vDibj109ytfiYtayX8jA3iWLcSCQdI221NkGyu4yJ/fzVdTGzZVFpEza2o91kwdBwLENaYJMGTr4i94/4VnEsUzLDXuJIBvcc7z+q5/C1iQ6CRbYxbz1UA4xcz3T+9lMNHjGEXE/qraXFiLg+ViB9fdossVO6AdCqnAyTbXQfu6s4jYrcUJdI02nb05LR4ZiS94YZIIJM7Ry8VzVA5ngQeUXufrK1sNjBTcH67eVpTMJWk8ZqtRhFmFsHnN/craVU9S98dppIA8DCFZiJq1HNGsGJExFieQKoxPEOrpFlu04yZBtygXCNalxHieYZGiJAmees93vWBiHxuHT5KTqlp579yokm4+HvST1lNr9tL7fu62uE13AhjXES9uYW039y5/KCdbq0Ykt+t1qwdvTxrX4oBruyARFoc7mPgiMEP4teTItA5CLrjOH1g17X7A3ET8V1nC6vWGoWuNxvl1OhgaLKyno2wz+1Jvfv2VlRrRhybexln0EeqooOBw73ZjludeWoJAWZx/FxSpMBd2hm1kFp85t4Kq26eU4e1+wWz5aKeDA6lvc3l3LmeC4iz2ybtNtyRcC2mi6TCUh1EXhwJ9ykpKlwmOqbqYn93VHC4FN3c4kqfCaQNK4jOTI9y5riXEMrQ1vZJPajcCRGtxcqjoeN1nNY0tMAkaamdIVWMcTh2Z7nN7rhBDHdZSYNXNe2w3G26JxuJDqTWicwMm2mqn0srCpYQ52k2Bn0CfGVQWloE3JB8gEbVrjJSN/xA89ljVNUZviNLSVpcOc0uE8lmUKgBIjvWjhaJJMAjVKRucNrfxCNiLW/VPj8eKdQE6CJt8L96p4OCK1QEkgARqsPjmN6yoYu0GBaLItvjrqXEabgDmidklxVKu4CA9wHcU6nqbQdKtt6lJzgdbFSoNGVzgJjxtt8VWL3K2hmOv8AP5qbqszJ+SpyEa7JNZuVRfSeYcBEESdtPn9VXiGlpIFwPP8Ae6YJqriNdUDda4xvytopdZHdpoqxfx1TC/1TAXQrhrgRsQbol9fO4udMn92QWHp8xM6dyLbRi7jbb0WeWArhuIIMwXfGByMobGMc6TB1+pCln8vX6K8UT1ZeS3kBN5+WnvWYMt1QwAPr6qtjwNfd81N9KCSdzsqHg7aLcBALZNpH1VZiLHTYwVQXpqYkq4D8LVE8vmui6OY8MLmmLjUzEja0rmxTvAAGnfeOa0eF0g2qDVcA28wd8ttFiwjfpZWUH0s7SDmvDp7UnTzXK42vmMG8WG1gLeC6DEcQaKT2B8EkwSST6zKzuFvpNY8PhzjdpI7kWsuhVLTMR3/vVdrgMbNFoMzpZpIi48yuOZhR+f1W9Tx1JrGgZc4bBdGpI2KX5JWhicV1dBwaXSNCWQLndcbWqXh3rddFheJNyCmXXuDYRrPJAccrNruaWkMgcpN90+yhOH1+1E+HkukosqFsNAcL3zN38Fg8LyUqoqOdmAnbeCPotGn0hiwbF7AR48kpLgfiTS0ZPxDvmJ8BZZoomxJnmtbhmLa11Vz5dnEX2I296z6jrqFDEgPafJaFDFODuYQdSvsBv7+ak2uG9yqNEY8yYsTaxMrDxFeDBRQeDB/ZUMQGDtZZJ56eaT5CZgqxAIY4g3Hgkrhx2qLNeABYDkAktenjPp1QBB3VvXybaDSyTcMN/DVKrTa0dkGfHwV8DVMRayh19t5UQwfoqZTBZmJNrJ3X9fcnY0RdNUPeqFlTOdy/fik5x2VdRAXg5JnYD4q2viTAEEc9NO7yQ2EfGuh/eimbzI/fks56HNcO0EeKjUq7cjPxUXkAWEeqtpsadp5C/wBVcgpFSbcrqDxZabcJoerF51J89+9VYlrQIyAHxNvepLBmtPNWW8FGFfSpTstCubATZKDziFo06bQPZb5wpU3tiCxh8Wg/ELOwASdZKbMQJEzOu0EfFaL6zTEMaI5Nb9FHONT8AnYZzi47ykH7GbXWu3FN/KPRp+ISbVG0eg+inf8AgyestI9ZSpgnRbDavePQKGKx1gNY1iB8E7fwZFSSRrdImDv80e/Fk7R4KwVYHtnyGivb+IEpVyDB02Vjqm26u6x5NnuvumrVJJ7RJ3UUC8kGVIm+ieo6JUOskd60L2+aoqNe6wa6B3KQed3BSpVY0PqoB/uVT8jvRMjjVKdO1HQt6L1SLNHvPyVGI6MVJ1Fhez/QdnVe4CkLdgzyBZ9Z9FGvh51aZ8rR3m0eK11HhdTopVN5Eb9l1vGyqHRWpoXD+Vy9sx+FDh2mvgaQ5lvMaFBVuGjTK/SdWDTz1TB5D/4VqXh0xrDHmO60qQ6JVdQZ/wAL/hEr1w8Np2cQQdLx75bdX08Kxh7LB5ZLesfuUweNs6KVjs7+R+/krH9DqwsSB/hfHrEL2n7u2fYAJuPZE+9UY/hbarHNc17SR7TC0EaX5cuaYPI2dEKp5DxDh/3ALPxnDnMqmk8EEaQ030NvIgr0urUq4JzRULqtA2z2BsHWdydZvcfgP0sdROWs0PD2XbEX2y5hOQkEjUe1b8SzYOKwvRM1P61jTuHB0i4HaH4dRrzU6nBhQMGo0xeduevnC26lZuGa4UmkEmdLkvkAjkJOk2yR+JxI+D4y0Vi+rNwXCDuZIJ30sO4Dms38Gb9xeO045QLw6R5nkPNCVuFvqmduYBi99Sutw9WkajDiZc5wlgaZZT0sTEOfM30ECOZ6BuEpO/qwRsYafi23krOA8wpdH3lxALSY0h1vGyJpcBcdXtBGvtW8eS9K+6Myxlkcg1pHwCrOADRZsD+80DysY9FrB56OjjiQHVmX09r00Vo6IE6Vm+GVxXoIwciMp83C/eLfIIrD4EtG/hJKYPOB0McTArN/kcPVJ3QqroKjbf2XBenswrjuB6/MWSfRqDSAPEn4WTqPK3dEKgF3jyY8keSkOiT9qw8OrcI8br1BlN3eb/2v0spVeyC4kk3sBHoJgeKdR5aOirv+pf8AuH6oer0YN/4oEajKQfQlelP4qw03OBs1riRH5Wl535A6b21srKeJpOfkNQTmgRabF0WPIEp1Hl7ejxkDP5Zf1unxPRxzRJflnQ5f/UvWK2Wm5oe8Q6QNAJAnXnqVz+OaK2Kp0mvaabAapcHF0kWaCJv7U2/KnUee1ODZf6wnl2f1VLuHRv7l6Bxs06LSXVJk2DXPBm+lzHwuFy9XFvdLg4hsDLmOoIkHvsR4qVWFV4cfzCVGjwZ/5m+dvmu5pYPPTDm1TlPMAH1N0VQ4MBYvg7EED4iVfRwrej1Q/ibyWtS6OVAPabG8zM76hdvg+H2EvDtgJE+MwtOjw4XBInlmmPAET71cR59S4RUAFmHvuJ8ky9LGC/u/vwCSYutwNjYH1+KeY0AHqPks04lwJBkcruv4/wAPVEU8WXbFvMmT8AFpFhnx7s36KJPh6yg8RiqocOy8t5t6sjzzXCi/EP8AwwT35iZ8mgD1QFHy96bJzHvP7hBDE1YIyEHva6J8RMK3D1qgHbafFrXfEmfcEA/EOLCg7LkLi4Fxh0kR3G58v1VA6SUS5rXktzTBuAY1EjdaL8UBNqh5jL/uK5npDQqPdDKYDSCZcyL21iZ2uoOjxDKVZppklzTYw46/UGPCF5Xx6maNfq6hJkDtEg5mgDKRGrpk7XMG0rTFXE4SHPE07y5hD4nO4uiZBBdP+DzVPSmozGUxWY4tcy/aaQSLG2UEwB2rjeLby+jmqmNDmBpBLml1xoQbCQdyBy0G8wBqdZz3OeTcXJtoZHZEXdf4+Yl3VLWLjbzMbD4Lo+H4CcgDSN5sG5ADcmQXmDtl25XzgL4FQNUhlWnUe8eywjSCO1Ubl7MXu46wF01LhbrCp7I2yl3cO1Ij3qjB8SczNQwmGLiyznGBLrSXPzRp8DFgrxTxroMMFrtBJJ/xEkd3mtQa2FwlNjeyHxv7RJ8ipYjCsu4hzibeyX+6DHklhjV/GwtPe5vyOifEMJPs+eYj/UPmtCLKLRADe8S17f8ATp5optUEgcv7/wDtFkO2iQPZEDS7vjmv6q6i9xGh/mfb0JUBOFsDce/5jTwU6YO+TyNj3mYUaIiwn1c7yknVOaQm5MxAgm3oZHqqLCD7u/5KGKw4c2CT4kn4ZkKaYFs1UjSM1Qz5ySqsbRcKeWiXFzojP1oDeZmJt3KAWrwZ/wDVva/Yhxygj8pc2YgE2ylc1xvozVpu69jHAUywkZw4dmBqDIGWZzCIm94RGJ4I8A5nPp3c5pbUc6SRBdlH11IFxJVw4lUpVMruuIdEkmoLGwiTuQb7lzYnQwc/ieLF2FdTeTno1hU3uCSNzJ7MjzRHRLiQLzmfGSnlJ1c5rXOgNGxMiXE2Fu8D9K+Hii7PSHYdI/FIebQe0RpmA8TbRc1hK5ZdpIMG4Pj7oWLbKOgqA4rFOmTSBbnyiwMENJEyRNj8ICPr4FphsAk6+My4RmaRc+/bRB8Lw3VtaWueXOEuLXRNuWUkgW1g62PZLieG8KNcB76rmskkdo3k6HsmDIE9456WBsDUe+k00JjWTJuHOHZi4lgaR/e1W1wbAVOszVOsIMRmkjQaS4kGSbGI8lPC4PKOrD5GgGZwi3JkFEYfhoYOwGDnFSqHHTQ6/wDC1g3KWGAMhxHf2T8fojBUabBzfCWysHA4Akw9lQCYvWrOn1qCPMclv4LBZW5QCP7zi6fNxJjz2VFoA5f5UyZuDO3/AHu+qZBjcbxVagaDW4kuNSs2mQKNIkMIcS5wj2RGqOrUqgYX/eczQJllJjzH9lrGlzvALNxtZo+7iiwkMqh7y72rMe2XH8Rki5V9WpUfUZUojJGbPkqw1xMRnZcEyNbO71oAUOMh4Dm18SWnQjB1SPIijf1SPFD/ANbEg/8A0FQT/wDhQ/RfF1aOEYXAuYM7uxUJc0ZnkjKWnOJmMt9BBWtheNtqsFRryWOFiHOMeM07HuhACziBi9XEeP3Ct8qQUMRxHK0kOrEwdcBXExzOSy1X8TcR2S6eZDv/AC/osoPrPrdZUrF1IB0UmsqNaSbAvLT24E2IhBh4rpJVisab7s6nLOGfq6oWuDiRDAWgRmiSSBcSr8XxWpWENqVer508JiWzy7TSSGxyINgr8Vgi41nNYWiocNLQyp2upqF51HZERprG2qt4g9lOpTNOrVpOccop0utAqTOrXHKANS6AYGsKDCxGQZWu61r3GA84XEZ5An8VSXb25BZVbNhyOrMtImalCqwDX8JJEXNxbtaTddTxqhWNfCHrXZs1XKOsqOiaRJntakCLczqsnHU2MfkqNLXkTB6x7SNLOab7WMHuUo5GmACO0yw/t6XnfmYvzWth8TsHNDTJe4U37zpreTr43uqq/DmT7L/Jp+BRWFwlKQQXwDoQSOdxlg+azoM4DxzJmZ1xADuyW080tAbcgCZt7wquOcSdXbWccRWDqZHVNa1zGkQ0udVhtjrrBgd60cLwxjxUaWktqOzEhl5gDswzs6A+KvrcOpYcPqdZVaSBJIqXyiLjL2zA3WoMfhmMNKv/AA8Ticj6uT2S8vYWZgcrqZBqhxG12kGN10lHiufMWV8c7K4sIFCnZzTBBLcNb3FZx6MtonD1QCxvX0+yXGe3DbgGGbW1sBbRFcFwxY3FubTFYfeq0sAl2oHZLrOtHZJB1ubBUGjGbmpjfOk4fCgquH8VjFHt4p9LqRALKzpdnILsopi2gzAc7onBjCVqchktOrXUXmO4giG/DdGNw9LPnDX5suX/AOG/SZi10BTeNU49jE938Ct/sTf09TAjq8SfGhU+bRCVLCtmYrxyAfB9QSE8NBnK+35nCf8Avt42QDVuO0tX0KpbBnNQebR3iyfB9I6FZjHtpVi1wlsU3CBpqDlO4sqG1jiDVZTGRg7Lqj6hEyLhgkzYjtaXtN1jcBr1MNgKLmxVblBdTD8tRklxdlBEPubMse86IOqr8YE3w9eNiWm3hey5LjPSrM59OmHNeCYMOJF5MSYBiSZkkgbxG/WDqoBktnSGsnQ37TgQYnUDkufxnCC147bmuPbaz+HBd+ZzZAJkxO8gWEqUBnijHse11B7i6WsEgZTbcuJIvffeZIy8YypFS4Jgmw10Pv35eIsd7i+Fr4cS/Nkzdl8sMGd8rzkBPPWAsDF1pqEkbmwze1fXNec0zN1mjZwfFHS0OsCCBoMoaOYId2mkibTtmJIXS8K6RsdLYAOYthxbEbG45R52XJMpPc+mKcuq5bECQAQI3BH4tRuIldLR6KVi9r3ubmgk5QHg72JgEz3b9yDVONaI7RYZEgdSIBg/lmBN9IWxhaxLZDnR35B8QsTA8PygNLIsCZay0zpsNNlsYHANY2GF7QNrWnWMzdJWhoUMUJjPIJ3DIHjbT1Rv31skdbHLK1v0us2hhRJ/iVCf7WnjoEY3BZomrptAPrJ+ComMeP8AqR5M+adVnhTfzejD8ikg06lAASGkjv8A+ULWrkAlrWg8y5zvcGj4oquTE5pHMRY+GX3IavTbGbMW+Ij1kIMfgFWpSw9NksJbmsWuBkuc780HVRwOBqikwdlr2NDRUa0h0C3auQ4dxkI9mT87YjeD8boh1EEWIdbQR/qdZALRqVAO2Q49zQPdN1N9c9/k1oI9QiWNEgGROns38Pp3KVUBvtOI8WoAIe6Zc7yDAR5ghBVuGzlIJ7Di6Xal2VzZJgl1nHUlblASJkxtLYt56p8RScIhsz4fWUHN4vDFz6T7hzCSDMC7S06ATYnVU4zhLajsz4cYIudiQSPUD0XRPw7vxgeX/t+BQ7sO7mByt85QYlDhjGiwBA5mY83KRwDRoxvuWr1TwbtEc8x94t809JoIgti+xdp5j3IM6nhY2A8APkpf0ewzLW3EGd2nUeCOys5T5k+tlIURsL8wLfJANiMIHhgdcNcHQZNxcFQwfDhTDgI7TnPOYESTqbao4s7iT+/3qq20ATMEd0+/RBXSwQGjKbeWVoU+oI9kDy/WyvNK4JuO4mVZG2WPFAOyha5j0+icYK18vxn3IpsRcAHv+t07iLWCAWpgttjqd/KU1PBBohpiO8f7SiQX2y+fZb8ZHwQ1UOJNyI7zHlBQU1mOizzM65gfK4WDjuG9Y7M8ZjpJ8++FuOaNwL9xP1Vb6NrD0CDlsXwUFsGY/LaOWiwjwElxOTKPFgEeEyu5r0ByB84/5QrcJmcCGU41zZQ70cSs2DCweEFKcsCdw6PCb3WtgqRefwmN4vt+/NabcKbiAB3Btx5KP3TcHzHw0VwXNwulhPfc/FF4bD2M/MetyVVhHEdku8i0xz3EIvCRJAdbWALT38lRa2gWjWeYO48SVOjTkWa6P7zfqnpjLYy208/2fNFAg6AHaf1OnqgE+70R+A+n6JIn7qf+S5JARhqribknzKI4kY0tba3JJJKLA6w7wJ9FCpRaIIaJ8BySSQAMNh4/RFvHZd4g+aSSAV1Q5ok68+4pqAh9txPndJJBZV1VLxf0+CSSCTGi9vwlBUWC9hqPgkkoOVp4h+X2ne0RqdJIhEcHeXOMkm8XvaCmSRWvXeQBBIvt4uQ/DaribuJ11J5p0lqoNonsE780Uxo5JJKBq5gWspUrxN/2EkkBdSmBlgAX2EKutTA0A9E6SDPxNjZVOcZF0kkD4lgOWQPRTqUW5HHKJGlhbw5JJJRzvFhDmgWE/IqNYwLW9r4lJJT6Gnwqk0gEgE2uQCtZzABAAAjRJJWCeGaMtE7/AKIzEOOU/v8ACEkkDkfAfAJJJIP/2Q=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82" name="AutoShape 10" descr="data:image/jpeg;base64,/9j/4AAQSkZJRgABAQAAAQABAAD/2wCEAAkGBxQSEhQUEhQWFRQXGBsYGBgYGRgYHhoYHBwXGB4aGBwaHCggGBolHBsXITEiJSkrLy4uFx8zODMsNygtLisBCgoKDg0OGhAQGiwcHCQsLCwsLCwsLCwsLCwsLCwsLCwsLCwsLCwsLCwsLCwsLCwsLCwsLCwsLCwsLCwsLCwsLP/AABEIAMIBAwMBIgACEQEDEQH/xAAcAAABBQEBAQAAAAAAAAAAAAAEAAECAwUGBwj/xABJEAABAwIEAgcFBgIJAgQHAAABAAIRAyEEEjFBBVEGEyJhcYGRMqGxwdEHFEJS4fAjkhVDYnKCosLS8VOyFtPi8jNUdJOjs8P/xAAXAQEBAQEAAAAAAAAAAAAAAAAAAQID/8QAHREBAQEAAwADAQAAAAAAAAAAAAERAhIhMUFRYf/aAAwDAQACEQMRAD8A9ihPCeE8IGTpQnhAyeEoTwgZPCeEoQNCeE8JQgZJOkgYrgvs2x9V9bFCrTezrD1/a5uOje0bX07ludMukLcLSc1rh1xplzRBNs7GZoAkgFy8x+z7irsPjGw1+WoA12Y5uzEki8kkgQALm26I9whCY7GimWNOryAP/uUmf/0Cfg+NbXoUqzZy1GNeJBFiAdCuI+0TiPV47AAuytaC9/gatEj/APWT5Ir0FPClCUIIwlCkkgaEoTpIFCUJJIFCUJJIGyqvEVWsa573BrWiSTYADcq1ZHTDBurYHFU2e26k8N7RbeCRJG3dodDZBkdD+O06tXE0/vAqOdWe+k3Lk/hQ3T80Qdb2mF1kLwH7H6LqnE6ZmzKdR5lxFoDLRr2ntsbW7gvoBBGEoUkkDQknSQQypZVNJBCEoU0kEYShSSQRhKFJJBGE8J0kDQlCdJB5F9r+IjF0m5z2aPsjbM91/PKPQLgWtNiKr45S7QGY18vJdP8AavUzcRqj8tOm2/8AdzW7u0ub4b7E8ypiveegtZruH4Uz/VgXN5BIOp5gryX7UuIl/EawzAimGMZYGOzmI0/M5yyC0ToELiXgFvNWI9q4n9oOGpUxkJrVMoMMs2Y3cba8pXSUOIsfQZXB/hva1wJ5OiJ77r50+9DLcgW5/vuRvDMW4lwa5xaLQHGJJJ002UvkJ6+i0yD4NjxXoU6o/G0E9ztHDydIRb3gAk6ASfAKhqdQOEjmR5glp94UlzHQHifX0asm4qud/hqHOPfn9F06kuhJJJKhJJJIMfpdxwYLC1KxEuAy026ZqjrNFr95jYFcp006Y9bgsuDnrarQHAgtNNrh2myRGf8ADA5rO6c8cbiazWsIdSpTlOxedXDnawPjzXB8B4jVc97Kjg/K5xDrWGkADaVGbyF9H8HisLWp1qbqbXMI7PNsw5hgCQRtI2uNV7lwnj9DEWpvh/5HDK7yGjvIleODE96z+kGOqspg0nZZMZgSHNOoLTsZGvgiTlX0MkuV+z/pA7E0Qyq7NWptbmdYdY02z2tM2Md3NdUq2SSSSBJJJIEkkme4NBJMACSTsBuUDpLPrccwzWdY6vSyESDnBkd0XPksvFdOsDTLQa2bNu1rnBtp7UCb6WB8kHSJLAwXTLB1TFOrLszWhpBaXFzg0ZQ+M1zeFLjXS7C4V/V1qhz6lrWlxGhGaNJBQk1upLj6/wBo+CDXFj3l0HKDTfd0WHr3hczQ+1eqJz4ZjuRFQt2G2Uze+u8d6naNdOX49WQHFONUMOP41RrTs2ZcfBouV5Vxr7QMRXI6snDsywWtOYkz+bKHCRGnI3uuQxWJElwtJn9LKdlnH9HfaFjBiMbXq0/YdkDTpMMpgzygyD4LBo1nNET/AJZ81aahcbSfIq91CWtbYGfcYtPOefNTs10/ANfGOAnNc/2YQNSs5xufkt08O1BYXctgPMWJSZwtgE9nzJPv09FZyZvDPtiufz5fJbnBHNFFxgZsxyySASAOR8UurY2O00nkB5q0gH2Wk94tJ53CltqcePGfbbwXSzE4drKVF2WnOZ/sm7ozAEgmRFiDut7iH2hzRrU8lRxqNLA5zmtyyCCQADsVxjRUEABoHfLr87QhMa4NAl0u5NHz2809xqdd+HX9DOldPBGo+qyqWVAGtylrvZJ1zEc+9dI37VcL1hJbW6vKAG5GTmkyZzxliB4gryChRfUiASNrjxP7hWYfhz3OaJABi+tnAkbdxUlsWzi9cb9quF6x3ZrlmVuUBjJzS/NPb0IyR4FRq/azhh7NCsfHq2/6ivMKfBCcsk3JGmkb6bqVLgxc5oOcbkwLa93crrOR6GPteZmg4V2WNqjc3pl+aso/a9hyYfRqUxftFzSBYxMXN49V53S4KLTmm+a8Ry8ZWXxbh/VzqWk7j52t6ptMgs41ufP1ksymSGON5B/fgqKXGsOwuh1Qzya35rKoEtg3vYj3Qn4pjMwaHN7UCHDUjk7mrK53i0//ABJRmclU/wAoUqvH6D2ZHNqAeR7+awxhp8AnbhSRY+9VMj0H7PelFGli6IzPcX/woDSSc0Aaa9oNJ7gV7svlvo/in4TFUMQAHGm7NAOshzTfwJXpfFPtiBoO6ijkraDO7M0XF7ATabWRY9YSXzazp1jf/ma259s7mU6ar6RSXmp+1tgAzYZ07xUET3dlNiPtaaGSMN2jOWakjuJhnuTYOk6Y9L2YIZGtz13CWtgw0GRmcdxY2FzGy8kxvFcRiHF1R9R8m8kxM6BujRtYIniXSd2McHVYDwwgkAgBgLnSb3Pa7vrztOo0kgB+UnMyczZAAuIIncqdhojCv5AeJT0sKSAcwjwKoweRx7YaR/aPxzFE08S1rsjcgZyaRGu0FXamwJiwadw64IIsRy0myFdUJNyTN5MfRE8ZrjT48rIJuME2MCDsPos263LnwbrvZvrMaWjyUqZLiII0BOp3iOyJOh/RDsx4fbeDNvgqKGLhwcdARbn3JmL3v66bDYHNTcZMyAJsL7w06W3KpxjJY1h7hYeGyyf6QeDIcRcdkSB6eK08DjDUzOIEN0gZpIiwB30SVm3VzCbQw2/MQLmb2n0Uxh3zNh35fmdU9HEE5vaHcQGfBRpy6ZaAdjJdfzHgibTuw7YAc6e6fk1TLW8ifI/6oQZrOzZHPjs2iG3GmiHp1QdS43Agu5mOd00apGnZ3O4H4TyBUPvLc2UuaDOlz8bIPBvpkgsABBg66Qe/uQnFeKiC1kzz0A8kGhjuINYcpLiYmxAHuVuHqU6lJxuNnX0EayuJqVySd/FH8Lxh7NMgFpe0kGbyYIMbQmErsaT2sYSGzAcc35Yk8v3Kvw1YuDCKcAhh8Jkx5W/mWJUruo0KlJ7QMxdGSNCQLC2nwWd/TLsjWBtTKAAB2RYaaaqdda10+GxJIaXVGiHvDgXNuASBonp4kN6vPWbbMXX9obbXhcgMa7akf5x/sSdi3/8ASaPFx+ULfVnWjhOIkYlxdVJZBBMkgxpt46ovG4htQOh4MmwvpKya9Akgl3ffbTxVlMkGCZXO1vFbKc3/ALXzCpxeFaXAkzAA11TYjEFpy6hDvqyVialrQ65oaRHteHqnY5gaA5p8QQfiZWcyrdH4Y0ne2I5arUt1IkKlNokhxJ9kWAtuTKGa5l8xZfbMPqqeKMpS0U7wDN5v8v1VbKLV1iDc1H81P+Zv1ToLKP7PqkmwbvGOFikWgPd2gdROngh8JhmOeGPe+TAEN3Nrzsp1qs6OzEWBJJROGbTLQ9zyTN2wAfCZkDkQsOlkkA/dmuqNbTdULHZc4cCyQecG4Uce9tSlV7EGnABLnO1cW7m2iKrBgrMewZWty2vJg/8ACnjnMLHNY0MzRmN9jN/emxhzeHw4tMbakDWfor6OAD9CNAYsdV0HD8UadMBrA+5vACq4qeuDQWZYJ0g6wr3MZgw4pnIZ1GhaBc+CuOBabSR4kIzhbmUmuaaYfLtwLWAjQoeo1xJiIOxaR8j7kllMV06VEObliS2C3MHy4SZkHTS1tFGrgm6tloi4185t6KhmEc12YFov3/RFOqO5N/mPrcLWxBfEuFMb1ZpmA5sm5PLRLDDKALZQSYFpJjU77IMVomGtg8naeuykK7uTf5v0UziCK+IywXPyiRFuVxMBEU8dNw5rtpF9PBZeLpue25aAL2k/JVMr5Gw0j0Ovj+im8YNEv7WbUtkn/b3oanjKdQkgHMeYt8YQbMTIIcYB1P0ReD4eCJYXEd2X56JOUBTKkRFsogRsg8Tj+3D2Z9IMiR6go0cOfzf6sHwCb+hryW355z8gr2i4dsbCFTUxZY8G8AaWgmQUT/RR5f53lO3h9gOx7z81Lz/CQBicWXvNR03kRIgbgAcvqqnVJIIGnfz8Fq/cBzZzsNuftKbcELdoc7NG3qp2q4xXvmDGhnfvHJS62fabIF4uLjRbLcIDEOmTaALx/hTDDtIkOJExaNfIJ2q5FQwbj+HYbk/JV1sPkElrf8yLx2C6qk4sc6SWzJ92miE43hSKTKkySAHHmYWSsStVF1VTMwBcmAO/YDxTQNIujMOxgZVLpDwAae0kEEx3gx6pjBqmGdTALuZi4OmyvuWyHeUDymQgs8z8Fd94Js3T0UVZQwpsZBv3qYwTuY/lcfktThby+W6EAGb6oy4qMZFiASY3urtaYjsETv8A5D9El0BwzvzD0CSGOd4PxR4cAYImC0k3F7gwQB7/ABR/F+IBwYKdtzprtf8Aeq5vDibj109ytfiYtayX8jA3iWLcSCQdI221NkGyu4yJ/fzVdTGzZVFpEza2o91kwdBwLENaYJMGTr4i94/4VnEsUzLDXuJIBvcc7z+q5/C1iQ6CRbYxbz1UA4xcz3T+9lMNHjGEXE/qraXFiLg+ViB9fdossVO6AdCqnAyTbXQfu6s4jYrcUJdI02nb05LR4ZiS94YZIIJM7Ry8VzVA5ngQeUXufrK1sNjBTcH67eVpTMJWk8ZqtRhFmFsHnN/craVU9S98dppIA8DCFZiJq1HNGsGJExFieQKoxPEOrpFlu04yZBtygXCNalxHieYZGiJAmees93vWBiHxuHT5KTqlp579yokm4+HvST1lNr9tL7fu62uE13AhjXES9uYW039y5/KCdbq0Ykt+t1qwdvTxrX4oBruyARFoc7mPgiMEP4teTItA5CLrjOH1g17X7A3ET8V1nC6vWGoWuNxvl1OhgaLKyno2wz+1Jvfv2VlRrRhybexln0EeqooOBw73ZjludeWoJAWZx/FxSpMBd2hm1kFp85t4Kq26eU4e1+wWz5aKeDA6lvc3l3LmeC4iz2ybtNtyRcC2mi6TCUh1EXhwJ9ykpKlwmOqbqYn93VHC4FN3c4kqfCaQNK4jOTI9y5riXEMrQ1vZJPajcCRGtxcqjoeN1nNY0tMAkaamdIVWMcTh2Z7nN7rhBDHdZSYNXNe2w3G26JxuJDqTWicwMm2mqn0srCpYQ52k2Bn0CfGVQWloE3JB8gEbVrjJSN/xA89ljVNUZviNLSVpcOc0uE8lmUKgBIjvWjhaJJMAjVKRucNrfxCNiLW/VPj8eKdQE6CJt8L96p4OCK1QEkgARqsPjmN6yoYu0GBaLItvjrqXEabgDmidklxVKu4CA9wHcU6nqbQdKtt6lJzgdbFSoNGVzgJjxtt8VWL3K2hmOv8AP5qbqszJ+SpyEa7JNZuVRfSeYcBEESdtPn9VXiGlpIFwPP8Ae6YJqriNdUDda4xvytopdZHdpoqxfx1TC/1TAXQrhrgRsQbol9fO4udMn92QWHp8xM6dyLbRi7jbb0WeWArhuIIMwXfGByMobGMc6TB1+pCln8vX6K8UT1ZeS3kBN5+WnvWYMt1QwAPr6qtjwNfd81N9KCSdzsqHg7aLcBALZNpH1VZiLHTYwVQXpqYkq4D8LVE8vmui6OY8MLmmLjUzEja0rmxTvAAGnfeOa0eF0g2qDVcA28wd8ttFiwjfpZWUH0s7SDmvDp7UnTzXK42vmMG8WG1gLeC6DEcQaKT2B8EkwSST6zKzuFvpNY8PhzjdpI7kWsuhVLTMR3/vVdrgMbNFoMzpZpIi48yuOZhR+f1W9Tx1JrGgZc4bBdGpI2KX5JWhicV1dBwaXSNCWQLndcbWqXh3rddFheJNyCmXXuDYRrPJAccrNruaWkMgcpN90+yhOH1+1E+HkukosqFsNAcL3zN38Fg8LyUqoqOdmAnbeCPotGn0hiwbF7AR48kpLgfiTS0ZPxDvmJ8BZZoomxJnmtbhmLa11Vz5dnEX2I296z6jrqFDEgPafJaFDFODuYQdSvsBv7+ak2uG9yqNEY8yYsTaxMrDxFeDBRQeDB/ZUMQGDtZZJ56eaT5CZgqxAIY4g3Hgkrhx2qLNeABYDkAktenjPp1QBB3VvXybaDSyTcMN/DVKrTa0dkGfHwV8DVMRayh19t5UQwfoqZTBZmJNrJ3X9fcnY0RdNUPeqFlTOdy/fik5x2VdRAXg5JnYD4q2viTAEEc9NO7yQ2EfGuh/eimbzI/fks56HNcO0EeKjUq7cjPxUXkAWEeqtpsadp5C/wBVcgpFSbcrqDxZabcJoerF51J89+9VYlrQIyAHxNvepLBmtPNWW8FGFfSpTstCubATZKDziFo06bQPZb5wpU3tiCxh8Wg/ELOwASdZKbMQJEzOu0EfFaL6zTEMaI5Nb9FHONT8AnYZzi47ykH7GbXWu3FN/KPRp+ISbVG0eg+inf8AgyestI9ZSpgnRbDavePQKGKx1gNY1iB8E7fwZFSSRrdImDv80e/Fk7R4KwVYHtnyGivb+IEpVyDB02Vjqm26u6x5NnuvumrVJJ7RJ3UUC8kGVIm+ieo6JUOskd60L2+aoqNe6wa6B3KQed3BSpVY0PqoB/uVT8jvRMjjVKdO1HQt6L1SLNHvPyVGI6MVJ1Fhez/QdnVe4CkLdgzyBZ9Z9FGvh51aZ8rR3m0eK11HhdTopVN5Eb9l1vGyqHRWpoXD+Vy9sx+FDh2mvgaQ5lvMaFBVuGjTK/SdWDTz1TB5D/4VqXh0xrDHmO60qQ6JVdQZ/wAL/hEr1w8Np2cQQdLx75bdX08Kxh7LB5ZLesfuUweNs6KVjs7+R+/krH9DqwsSB/hfHrEL2n7u2fYAJuPZE+9UY/hbarHNc17SR7TC0EaX5cuaYPI2dEKp5DxDh/3ALPxnDnMqmk8EEaQ030NvIgr0urUq4JzRULqtA2z2BsHWdydZvcfgP0sdROWs0PD2XbEX2y5hOQkEjUe1b8SzYOKwvRM1P61jTuHB0i4HaH4dRrzU6nBhQMGo0xeduevnC26lZuGa4UmkEmdLkvkAjkJOk2yR+JxI+D4y0Vi+rNwXCDuZIJ30sO4Dms38Gb9xeO045QLw6R5nkPNCVuFvqmduYBi99Sutw9WkajDiZc5wlgaZZT0sTEOfM30ECOZ6BuEpO/qwRsYafi23krOA8wpdH3lxALSY0h1vGyJpcBcdXtBGvtW8eS9K+6Myxlkcg1pHwCrOADRZsD+80DysY9FrB56OjjiQHVmX09r00Vo6IE6Vm+GVxXoIwciMp83C/eLfIIrD4EtG/hJKYPOB0McTArN/kcPVJ3QqroKjbf2XBenswrjuB6/MWSfRqDSAPEn4WTqPK3dEKgF3jyY8keSkOiT9qw8OrcI8br1BlN3eb/2v0spVeyC4kk3sBHoJgeKdR5aOirv+pf8AuH6oer0YN/4oEajKQfQlelP4qw03OBs1riRH5Wl535A6b21srKeJpOfkNQTmgRabF0WPIEp1Hl7ejxkDP5Zf1unxPRxzRJflnQ5f/UvWK2Wm5oe8Q6QNAJAnXnqVz+OaK2Kp0mvaabAapcHF0kWaCJv7U2/KnUee1ODZf6wnl2f1VLuHRv7l6Bxs06LSXVJk2DXPBm+lzHwuFy9XFvdLg4hsDLmOoIkHvsR4qVWFV4cfzCVGjwZ/5m+dvmu5pYPPTDm1TlPMAH1N0VQ4MBYvg7EED4iVfRwrej1Q/ibyWtS6OVAPabG8zM76hdvg+H2EvDtgJE+MwtOjw4XBInlmmPAET71cR59S4RUAFmHvuJ8ky9LGC/u/vwCSYutwNjYH1+KeY0AHqPks04lwJBkcruv4/wAPVEU8WXbFvMmT8AFpFhnx7s36KJPh6yg8RiqocOy8t5t6sjzzXCi/EP8AwwT35iZ8mgD1QFHy96bJzHvP7hBDE1YIyEHva6J8RMK3D1qgHbafFrXfEmfcEA/EOLCg7LkLi4Fxh0kR3G58v1VA6SUS5rXktzTBuAY1EjdaL8UBNqh5jL/uK5npDQqPdDKYDSCZcyL21iZ2uoOjxDKVZppklzTYw46/UGPCF5Xx6maNfq6hJkDtEg5mgDKRGrpk7XMG0rTFXE4SHPE07y5hD4nO4uiZBBdP+DzVPSmozGUxWY4tcy/aaQSLG2UEwB2rjeLby+jmqmNDmBpBLml1xoQbCQdyBy0G8wBqdZz3OeTcXJtoZHZEXdf4+Yl3VLWLjbzMbD4Lo+H4CcgDSN5sG5ADcmQXmDtl25XzgL4FQNUhlWnUe8eywjSCO1Ubl7MXu46wF01LhbrCp7I2yl3cO1Ij3qjB8SczNQwmGLiyznGBLrSXPzRp8DFgrxTxroMMFrtBJJ/xEkd3mtQa2FwlNjeyHxv7RJ8ipYjCsu4hzibeyX+6DHklhjV/GwtPe5vyOifEMJPs+eYj/UPmtCLKLRADe8S17f8ATp5optUEgcv7/wDtFkO2iQPZEDS7vjmv6q6i9xGh/mfb0JUBOFsDce/5jTwU6YO+TyNj3mYUaIiwn1c7yknVOaQm5MxAgm3oZHqqLCD7u/5KGKw4c2CT4kn4ZkKaYFs1UjSM1Qz5ySqsbRcKeWiXFzojP1oDeZmJt3KAWrwZ/wDVva/Yhxygj8pc2YgE2ylc1xvozVpu69jHAUywkZw4dmBqDIGWZzCIm94RGJ4I8A5nPp3c5pbUc6SRBdlH11IFxJVw4lUpVMruuIdEkmoLGwiTuQb7lzYnQwc/ieLF2FdTeTno1hU3uCSNzJ7MjzRHRLiQLzmfGSnlJ1c5rXOgNGxMiXE2Fu8D9K+Hii7PSHYdI/FIebQe0RpmA8TbRc1hK5ZdpIMG4Pj7oWLbKOgqA4rFOmTSBbnyiwMENJEyRNj8ICPr4FphsAk6+My4RmaRc+/bRB8Lw3VtaWueXOEuLXRNuWUkgW1g62PZLieG8KNcB76rmskkdo3k6HsmDIE9456WBsDUe+k00JjWTJuHOHZi4lgaR/e1W1wbAVOszVOsIMRmkjQaS4kGSbGI8lPC4PKOrD5GgGZwi3JkFEYfhoYOwGDnFSqHHTQ6/wDC1g3KWGAMhxHf2T8fojBUabBzfCWysHA4Akw9lQCYvWrOn1qCPMclv4LBZW5QCP7zi6fNxJjz2VFoA5f5UyZuDO3/AHu+qZBjcbxVagaDW4kuNSs2mQKNIkMIcS5wj2RGqOrUqgYX/eczQJllJjzH9lrGlzvALNxtZo+7iiwkMqh7y72rMe2XH8Rki5V9WpUfUZUojJGbPkqw1xMRnZcEyNbO71oAUOMh4Dm18SWnQjB1SPIijf1SPFD/ANbEg/8A0FQT/wDhQ/RfF1aOEYXAuYM7uxUJc0ZnkjKWnOJmMt9BBWtheNtqsFRryWOFiHOMeM07HuhACziBi9XEeP3Ct8qQUMRxHK0kOrEwdcBXExzOSy1X8TcR2S6eZDv/AC/osoPrPrdZUrF1IB0UmsqNaSbAvLT24E2IhBh4rpJVisab7s6nLOGfq6oWuDiRDAWgRmiSSBcSr8XxWpWENqVer508JiWzy7TSSGxyINgr8Vgi41nNYWiocNLQyp2upqF51HZERprG2qt4g9lOpTNOrVpOccop0utAqTOrXHKANS6AYGsKDCxGQZWu61r3GA84XEZ5An8VSXb25BZVbNhyOrMtImalCqwDX8JJEXNxbtaTddTxqhWNfCHrXZs1XKOsqOiaRJntakCLczqsnHU2MfkqNLXkTB6x7SNLOab7WMHuUo5GmACO0yw/t6XnfmYvzWth8TsHNDTJe4U37zpreTr43uqq/DmT7L/Jp+BRWFwlKQQXwDoQSOdxlg+azoM4DxzJmZ1xADuyW080tAbcgCZt7wquOcSdXbWccRWDqZHVNa1zGkQ0udVhtjrrBgd60cLwxjxUaWktqOzEhl5gDswzs6A+KvrcOpYcPqdZVaSBJIqXyiLjL2zA3WoMfhmMNKv/AA8Ticj6uT2S8vYWZgcrqZBqhxG12kGN10lHiufMWV8c7K4sIFCnZzTBBLcNb3FZx6MtonD1QCxvX0+yXGe3DbgGGbW1sBbRFcFwxY3FubTFYfeq0sAl2oHZLrOtHZJB1ubBUGjGbmpjfOk4fCgquH8VjFHt4p9LqRALKzpdnILsopi2gzAc7onBjCVqchktOrXUXmO4giG/DdGNw9LPnDX5suX/AOG/SZi10BTeNU49jE938Ct/sTf09TAjq8SfGhU+bRCVLCtmYrxyAfB9QSE8NBnK+35nCf8Avt42QDVuO0tX0KpbBnNQebR3iyfB9I6FZjHtpVi1wlsU3CBpqDlO4sqG1jiDVZTGRg7Lqj6hEyLhgkzYjtaXtN1jcBr1MNgKLmxVblBdTD8tRklxdlBEPubMse86IOqr8YE3w9eNiWm3hey5LjPSrM59OmHNeCYMOJF5MSYBiSZkkgbxG/WDqoBktnSGsnQ37TgQYnUDkufxnCC147bmuPbaz+HBd+ZzZAJkxO8gWEqUBnijHse11B7i6WsEgZTbcuJIvffeZIy8YypFS4Jgmw10Pv35eIsd7i+Fr4cS/Nkzdl8sMGd8rzkBPPWAsDF1pqEkbmwze1fXNec0zN1mjZwfFHS0OsCCBoMoaOYId2mkibTtmJIXS8K6RsdLYAOYthxbEbG45R52XJMpPc+mKcuq5bECQAQI3BH4tRuIldLR6KVi9r3ubmgk5QHg72JgEz3b9yDVONaI7RYZEgdSIBg/lmBN9IWxhaxLZDnR35B8QsTA8PygNLIsCZay0zpsNNlsYHANY2GF7QNrWnWMzdJWhoUMUJjPIJ3DIHjbT1Rv31skdbHLK1v0us2hhRJ/iVCf7WnjoEY3BZomrptAPrJ+ComMeP8AqR5M+adVnhTfzejD8ikg06lAASGkjv8A+ULWrkAlrWg8y5zvcGj4oquTE5pHMRY+GX3IavTbGbMW+Ij1kIMfgFWpSw9NksJbmsWuBkuc780HVRwOBqikwdlr2NDRUa0h0C3auQ4dxkI9mT87YjeD8boh1EEWIdbQR/qdZALRqVAO2Q49zQPdN1N9c9/k1oI9QiWNEgGROns38Pp3KVUBvtOI8WoAIe6Zc7yDAR5ghBVuGzlIJ7Di6Xal2VzZJgl1nHUlblASJkxtLYt56p8RScIhsz4fWUHN4vDFz6T7hzCSDMC7S06ATYnVU4zhLajsz4cYIudiQSPUD0XRPw7vxgeX/t+BQ7sO7mByt85QYlDhjGiwBA5mY83KRwDRoxvuWr1TwbtEc8x94t809JoIgti+xdp5j3IM6nhY2A8APkpf0ewzLW3EGd2nUeCOys5T5k+tlIURsL8wLfJANiMIHhgdcNcHQZNxcFQwfDhTDgI7TnPOYESTqbao4s7iT+/3qq20ATMEd0+/RBXSwQGjKbeWVoU+oI9kDy/WyvNK4JuO4mVZG2WPFAOyha5j0+icYK18vxn3IpsRcAHv+t07iLWCAWpgttjqd/KU1PBBohpiO8f7SiQX2y+fZb8ZHwQ1UOJNyI7zHlBQU1mOizzM65gfK4WDjuG9Y7M8ZjpJ8++FuOaNwL9xP1Vb6NrD0CDlsXwUFsGY/LaOWiwjwElxOTKPFgEeEyu5r0ByB84/5QrcJmcCGU41zZQ70cSs2DCweEFKcsCdw6PCb3WtgqRefwmN4vt+/NabcKbiAB3Btx5KP3TcHzHw0VwXNwulhPfc/FF4bD2M/MetyVVhHEdku8i0xz3EIvCRJAdbWALT38lRa2gWjWeYO48SVOjTkWa6P7zfqnpjLYy208/2fNFAg6AHaf1OnqgE+70R+A+n6JIn7qf+S5JARhqribknzKI4kY0tba3JJJKLA6w7wJ9FCpRaIIaJ8BySSQAMNh4/RFvHZd4g+aSSAV1Q5ok68+4pqAh9txPndJJBZV1VLxf0+CSSCTGi9vwlBUWC9hqPgkkoOVp4h+X2ne0RqdJIhEcHeXOMkm8XvaCmSRWvXeQBBIvt4uQ/DaribuJ11J5p0lqoNonsE780Uxo5JJKBq5gWspUrxN/2EkkBdSmBlgAX2EKutTA0A9E6SDPxNjZVOcZF0kkD4lgOWQPRTqUW5HHKJGlhbw5JJJRzvFhDmgWE/IqNYwLW9r4lJJT6Gnwqk0gEgE2uQCtZzABAAAjRJJWCeGaMtE7/AKIzEOOU/v8ACEkkDkfAfAJJJIP/2Q=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84" name="AutoShape 12" descr="data:image/jpeg;base64,/9j/4AAQSkZJRgABAQAAAQABAAD/2wCEAAkGBxQSEhQUEhQWFRQXGBsYGBgYGRgYHhoYHBwXGB4aGBwaHCggGBolHBsXITEiJSkrLy4uFx8zODMsNygtLisBCgoKDg0OGhAQGiwcHCQsLCwsLCwsLCwsLCwsLCwsLCwsLCwsLCwsLCwsLCwsLCwsLCwsLCwsLCwsLCwsLCwsLP/AABEIAMIBAwMBIgACEQEDEQH/xAAcAAABBQEBAQAAAAAAAAAAAAAEAAECAwUGBwj/xABJEAABAwIEAgcFBgIJAgQHAAABAAIRAyEEEjFBBVEGEyJhcYGRMqGxwdEHFEJS4fAjkhVDYnKCosLS8VOyFtPi8jNUdJOjs8P/xAAXAQEBAQEAAAAAAAAAAAAAAAAAAQID/8QAHREBAQEAAwADAQAAAAAAAAAAAAERAhIhMUFRYf/aAAwDAQACEQMRAD8A9ihPCeE8IGTpQnhAyeEoTwgZPCeEoQNCeE8JQgZJOkgYrgvs2x9V9bFCrTezrD1/a5uOje0bX07ludMukLcLSc1rh1xplzRBNs7GZoAkgFy8x+z7irsPjGw1+WoA12Y5uzEki8kkgQALm26I9whCY7GimWNOryAP/uUmf/0Cfg+NbXoUqzZy1GNeJBFiAdCuI+0TiPV47AAuytaC9/gatEj/APWT5Ir0FPClCUIIwlCkkgaEoTpIFCUJJIFCUJJIGyqvEVWsa573BrWiSTYADcq1ZHTDBurYHFU2e26k8N7RbeCRJG3dodDZBkdD+O06tXE0/vAqOdWe+k3Lk/hQ3T80Qdb2mF1kLwH7H6LqnE6ZmzKdR5lxFoDLRr2ntsbW7gvoBBGEoUkkDQknSQQypZVNJBCEoU0kEYShSSQRhKFJJBGE8J0kDQlCdJB5F9r+IjF0m5z2aPsjbM91/PKPQLgWtNiKr45S7QGY18vJdP8AavUzcRqj8tOm2/8AdzW7u0ub4b7E8ypiveegtZruH4Uz/VgXN5BIOp5gryX7UuIl/EawzAimGMZYGOzmI0/M5yyC0ToELiXgFvNWI9q4n9oOGpUxkJrVMoMMs2Y3cba8pXSUOIsfQZXB/hva1wJ5OiJ77r50+9DLcgW5/vuRvDMW4lwa5xaLQHGJJJ002UvkJ6+i0yD4NjxXoU6o/G0E9ztHDydIRb3gAk6ASfAKhqdQOEjmR5glp94UlzHQHifX0asm4qud/hqHOPfn9F06kuhJJJKhJJJIMfpdxwYLC1KxEuAy026ZqjrNFr95jYFcp006Y9bgsuDnrarQHAgtNNrh2myRGf8ADA5rO6c8cbiazWsIdSpTlOxedXDnawPjzXB8B4jVc97Kjg/K5xDrWGkADaVGbyF9H8HisLWp1qbqbXMI7PNsw5hgCQRtI2uNV7lwnj9DEWpvh/5HDK7yGjvIleODE96z+kGOqspg0nZZMZgSHNOoLTsZGvgiTlX0MkuV+z/pA7E0Qyq7NWptbmdYdY02z2tM2Md3NdUq2SSSSBJJJIEkkme4NBJMACSTsBuUDpLPrccwzWdY6vSyESDnBkd0XPksvFdOsDTLQa2bNu1rnBtp7UCb6WB8kHSJLAwXTLB1TFOrLszWhpBaXFzg0ZQ+M1zeFLjXS7C4V/V1qhz6lrWlxGhGaNJBQk1upLj6/wBo+CDXFj3l0HKDTfd0WHr3hczQ+1eqJz4ZjuRFQt2G2Uze+u8d6naNdOX49WQHFONUMOP41RrTs2ZcfBouV5Vxr7QMRXI6snDsywWtOYkz+bKHCRGnI3uuQxWJElwtJn9LKdlnH9HfaFjBiMbXq0/YdkDTpMMpgzygyD4LBo1nNET/AJZ81aahcbSfIq91CWtbYGfcYtPOefNTs10/ANfGOAnNc/2YQNSs5xufkt08O1BYXctgPMWJSZwtgE9nzJPv09FZyZvDPtiufz5fJbnBHNFFxgZsxyySASAOR8UurY2O00nkB5q0gH2Wk94tJ53CltqcePGfbbwXSzE4drKVF2WnOZ/sm7ozAEgmRFiDut7iH2hzRrU8lRxqNLA5zmtyyCCQADsVxjRUEABoHfLr87QhMa4NAl0u5NHz2809xqdd+HX9DOldPBGo+qyqWVAGtylrvZJ1zEc+9dI37VcL1hJbW6vKAG5GTmkyZzxliB4gryChRfUiASNrjxP7hWYfhz3OaJABi+tnAkbdxUlsWzi9cb9quF6x3ZrlmVuUBjJzS/NPb0IyR4FRq/azhh7NCsfHq2/6ivMKfBCcsk3JGmkb6bqVLgxc5oOcbkwLa93crrOR6GPteZmg4V2WNqjc3pl+aso/a9hyYfRqUxftFzSBYxMXN49V53S4KLTmm+a8Ry8ZWXxbh/VzqWk7j52t6ptMgs41ufP1ksymSGON5B/fgqKXGsOwuh1Qzya35rKoEtg3vYj3Qn4pjMwaHN7UCHDUjk7mrK53i0//ABJRmclU/wAoUqvH6D2ZHNqAeR7+awxhp8AnbhSRY+9VMj0H7PelFGli6IzPcX/woDSSc0Aaa9oNJ7gV7svlvo/in4TFUMQAHGm7NAOshzTfwJXpfFPtiBoO6ijkraDO7M0XF7ATabWRY9YSXzazp1jf/ma259s7mU6ar6RSXmp+1tgAzYZ07xUET3dlNiPtaaGSMN2jOWakjuJhnuTYOk6Y9L2YIZGtz13CWtgw0GRmcdxY2FzGy8kxvFcRiHF1R9R8m8kxM6BujRtYIniXSd2McHVYDwwgkAgBgLnSb3Pa7vrztOo0kgB+UnMyczZAAuIIncqdhojCv5AeJT0sKSAcwjwKoweRx7YaR/aPxzFE08S1rsjcgZyaRGu0FXamwJiwadw64IIsRy0myFdUJNyTN5MfRE8ZrjT48rIJuME2MCDsPos263LnwbrvZvrMaWjyUqZLiII0BOp3iOyJOh/RDsx4fbeDNvgqKGLhwcdARbn3JmL3v66bDYHNTcZMyAJsL7w06W3KpxjJY1h7hYeGyyf6QeDIcRcdkSB6eK08DjDUzOIEN0gZpIiwB30SVm3VzCbQw2/MQLmb2n0Uxh3zNh35fmdU9HEE5vaHcQGfBRpy6ZaAdjJdfzHgibTuw7YAc6e6fk1TLW8ifI/6oQZrOzZHPjs2iG3GmiHp1QdS43Agu5mOd00apGnZ3O4H4TyBUPvLc2UuaDOlz8bIPBvpkgsABBg66Qe/uQnFeKiC1kzz0A8kGhjuINYcpLiYmxAHuVuHqU6lJxuNnX0EayuJqVySd/FH8Lxh7NMgFpe0kGbyYIMbQmErsaT2sYSGzAcc35Yk8v3Kvw1YuDCKcAhh8Jkx5W/mWJUruo0KlJ7QMxdGSNCQLC2nwWd/TLsjWBtTKAAB2RYaaaqdda10+GxJIaXVGiHvDgXNuASBonp4kN6vPWbbMXX9obbXhcgMa7akf5x/sSdi3/8ASaPFx+ULfVnWjhOIkYlxdVJZBBMkgxpt46ovG4htQOh4MmwvpKya9Akgl3ffbTxVlMkGCZXO1vFbKc3/ALXzCpxeFaXAkzAA11TYjEFpy6hDvqyVialrQ65oaRHteHqnY5gaA5p8QQfiZWcyrdH4Y0ne2I5arUt1IkKlNokhxJ9kWAtuTKGa5l8xZfbMPqqeKMpS0U7wDN5v8v1VbKLV1iDc1H81P+Zv1ToLKP7PqkmwbvGOFikWgPd2gdROngh8JhmOeGPe+TAEN3Nrzsp1qs6OzEWBJJROGbTLQ9zyTN2wAfCZkDkQsOlkkA/dmuqNbTdULHZc4cCyQecG4Uce9tSlV7EGnABLnO1cW7m2iKrBgrMewZWty2vJg/8ACnjnMLHNY0MzRmN9jN/emxhzeHw4tMbakDWfor6OAD9CNAYsdV0HD8UadMBrA+5vACq4qeuDQWZYJ0g6wr3MZgw4pnIZ1GhaBc+CuOBabSR4kIzhbmUmuaaYfLtwLWAjQoeo1xJiIOxaR8j7kllMV06VEObliS2C3MHy4SZkHTS1tFGrgm6tloi4185t6KhmEc12YFov3/RFOqO5N/mPrcLWxBfEuFMb1ZpmA5sm5PLRLDDKALZQSYFpJjU77IMVomGtg8naeuykK7uTf5v0UziCK+IywXPyiRFuVxMBEU8dNw5rtpF9PBZeLpue25aAL2k/JVMr5Gw0j0Ovj+im8YNEv7WbUtkn/b3oanjKdQkgHMeYt8YQbMTIIcYB1P0ReD4eCJYXEd2X56JOUBTKkRFsogRsg8Tj+3D2Z9IMiR6go0cOfzf6sHwCb+hryW355z8gr2i4dsbCFTUxZY8G8AaWgmQUT/RR5f53lO3h9gOx7z81Lz/CQBicWXvNR03kRIgbgAcvqqnVJIIGnfz8Fq/cBzZzsNuftKbcELdoc7NG3qp2q4xXvmDGhnfvHJS62fabIF4uLjRbLcIDEOmTaALx/hTDDtIkOJExaNfIJ2q5FQwbj+HYbk/JV1sPkElrf8yLx2C6qk4sc6SWzJ92miE43hSKTKkySAHHmYWSsStVF1VTMwBcmAO/YDxTQNIujMOxgZVLpDwAae0kEEx3gx6pjBqmGdTALuZi4OmyvuWyHeUDymQgs8z8Fd94Js3T0UVZQwpsZBv3qYwTuY/lcfktThby+W6EAGb6oy4qMZFiASY3urtaYjsETv8A5D9El0BwzvzD0CSGOd4PxR4cAYImC0k3F7gwQB7/ABR/F+IBwYKdtzprtf8Aeq5vDibj109ytfiYtayX8jA3iWLcSCQdI221NkGyu4yJ/fzVdTGzZVFpEza2o91kwdBwLENaYJMGTr4i94/4VnEsUzLDXuJIBvcc7z+q5/C1iQ6CRbYxbz1UA4xcz3T+9lMNHjGEXE/qraXFiLg+ViB9fdossVO6AdCqnAyTbXQfu6s4jYrcUJdI02nb05LR4ZiS94YZIIJM7Ry8VzVA5ngQeUXufrK1sNjBTcH67eVpTMJWk8ZqtRhFmFsHnN/craVU9S98dppIA8DCFZiJq1HNGsGJExFieQKoxPEOrpFlu04yZBtygXCNalxHieYZGiJAmees93vWBiHxuHT5KTqlp579yokm4+HvST1lNr9tL7fu62uE13AhjXES9uYW039y5/KCdbq0Ykt+t1qwdvTxrX4oBruyARFoc7mPgiMEP4teTItA5CLrjOH1g17X7A3ET8V1nC6vWGoWuNxvl1OhgaLKyno2wz+1Jvfv2VlRrRhybexln0EeqooOBw73ZjludeWoJAWZx/FxSpMBd2hm1kFp85t4Kq26eU4e1+wWz5aKeDA6lvc3l3LmeC4iz2ybtNtyRcC2mi6TCUh1EXhwJ9ykpKlwmOqbqYn93VHC4FN3c4kqfCaQNK4jOTI9y5riXEMrQ1vZJPajcCRGtxcqjoeN1nNY0tMAkaamdIVWMcTh2Z7nN7rhBDHdZSYNXNe2w3G26JxuJDqTWicwMm2mqn0srCpYQ52k2Bn0CfGVQWloE3JB8gEbVrjJSN/xA89ljVNUZviNLSVpcOc0uE8lmUKgBIjvWjhaJJMAjVKRucNrfxCNiLW/VPj8eKdQE6CJt8L96p4OCK1QEkgARqsPjmN6yoYu0GBaLItvjrqXEabgDmidklxVKu4CA9wHcU6nqbQdKtt6lJzgdbFSoNGVzgJjxtt8VWL3K2hmOv8AP5qbqszJ+SpyEa7JNZuVRfSeYcBEESdtPn9VXiGlpIFwPP8Ae6YJqriNdUDda4xvytopdZHdpoqxfx1TC/1TAXQrhrgRsQbol9fO4udMn92QWHp8xM6dyLbRi7jbb0WeWArhuIIMwXfGByMobGMc6TB1+pCln8vX6K8UT1ZeS3kBN5+WnvWYMt1QwAPr6qtjwNfd81N9KCSdzsqHg7aLcBALZNpH1VZiLHTYwVQXpqYkq4D8LVE8vmui6OY8MLmmLjUzEja0rmxTvAAGnfeOa0eF0g2qDVcA28wd8ttFiwjfpZWUH0s7SDmvDp7UnTzXK42vmMG8WG1gLeC6DEcQaKT2B8EkwSST6zKzuFvpNY8PhzjdpI7kWsuhVLTMR3/vVdrgMbNFoMzpZpIi48yuOZhR+f1W9Tx1JrGgZc4bBdGpI2KX5JWhicV1dBwaXSNCWQLndcbWqXh3rddFheJNyCmXXuDYRrPJAccrNruaWkMgcpN90+yhOH1+1E+HkukosqFsNAcL3zN38Fg8LyUqoqOdmAnbeCPotGn0hiwbF7AR48kpLgfiTS0ZPxDvmJ8BZZoomxJnmtbhmLa11Vz5dnEX2I296z6jrqFDEgPafJaFDFODuYQdSvsBv7+ak2uG9yqNEY8yYsTaxMrDxFeDBRQeDB/ZUMQGDtZZJ56eaT5CZgqxAIY4g3Hgkrhx2qLNeABYDkAktenjPp1QBB3VvXybaDSyTcMN/DVKrTa0dkGfHwV8DVMRayh19t5UQwfoqZTBZmJNrJ3X9fcnY0RdNUPeqFlTOdy/fik5x2VdRAXg5JnYD4q2viTAEEc9NO7yQ2EfGuh/eimbzI/fks56HNcO0EeKjUq7cjPxUXkAWEeqtpsadp5C/wBVcgpFSbcrqDxZabcJoerF51J89+9VYlrQIyAHxNvepLBmtPNWW8FGFfSpTstCubATZKDziFo06bQPZb5wpU3tiCxh8Wg/ELOwASdZKbMQJEzOu0EfFaL6zTEMaI5Nb9FHONT8AnYZzi47ykH7GbXWu3FN/KPRp+ISbVG0eg+inf8AgyestI9ZSpgnRbDavePQKGKx1gNY1iB8E7fwZFSSRrdImDv80e/Fk7R4KwVYHtnyGivb+IEpVyDB02Vjqm26u6x5NnuvumrVJJ7RJ3UUC8kGVIm+ieo6JUOskd60L2+aoqNe6wa6B3KQed3BSpVY0PqoB/uVT8jvRMjjVKdO1HQt6L1SLNHvPyVGI6MVJ1Fhez/QdnVe4CkLdgzyBZ9Z9FGvh51aZ8rR3m0eK11HhdTopVN5Eb9l1vGyqHRWpoXD+Vy9sx+FDh2mvgaQ5lvMaFBVuGjTK/SdWDTz1TB5D/4VqXh0xrDHmO60qQ6JVdQZ/wAL/hEr1w8Np2cQQdLx75bdX08Kxh7LB5ZLesfuUweNs6KVjs7+R+/krH9DqwsSB/hfHrEL2n7u2fYAJuPZE+9UY/hbarHNc17SR7TC0EaX5cuaYPI2dEKp5DxDh/3ALPxnDnMqmk8EEaQ030NvIgr0urUq4JzRULqtA2z2BsHWdydZvcfgP0sdROWs0PD2XbEX2y5hOQkEjUe1b8SzYOKwvRM1P61jTuHB0i4HaH4dRrzU6nBhQMGo0xeduevnC26lZuGa4UmkEmdLkvkAjkJOk2yR+JxI+D4y0Vi+rNwXCDuZIJ30sO4Dms38Gb9xeO045QLw6R5nkPNCVuFvqmduYBi99Sutw9WkajDiZc5wlgaZZT0sTEOfM30ECOZ6BuEpO/qwRsYafi23krOA8wpdH3lxALSY0h1vGyJpcBcdXtBGvtW8eS9K+6Myxlkcg1pHwCrOADRZsD+80DysY9FrB56OjjiQHVmX09r00Vo6IE6Vm+GVxXoIwciMp83C/eLfIIrD4EtG/hJKYPOB0McTArN/kcPVJ3QqroKjbf2XBenswrjuB6/MWSfRqDSAPEn4WTqPK3dEKgF3jyY8keSkOiT9qw8OrcI8br1BlN3eb/2v0spVeyC4kk3sBHoJgeKdR5aOirv+pf8AuH6oer0YN/4oEajKQfQlelP4qw03OBs1riRH5Wl535A6b21srKeJpOfkNQTmgRabF0WPIEp1Hl7ejxkDP5Zf1unxPRxzRJflnQ5f/UvWK2Wm5oe8Q6QNAJAnXnqVz+OaK2Kp0mvaabAapcHF0kWaCJv7U2/KnUee1ODZf6wnl2f1VLuHRv7l6Bxs06LSXVJk2DXPBm+lzHwuFy9XFvdLg4hsDLmOoIkHvsR4qVWFV4cfzCVGjwZ/5m+dvmu5pYPPTDm1TlPMAH1N0VQ4MBYvg7EED4iVfRwrej1Q/ibyWtS6OVAPabG8zM76hdvg+H2EvDtgJE+MwtOjw4XBInlmmPAET71cR59S4RUAFmHvuJ8ky9LGC/u/vwCSYutwNjYH1+KeY0AHqPks04lwJBkcruv4/wAPVEU8WXbFvMmT8AFpFhnx7s36KJPh6yg8RiqocOy8t5t6sjzzXCi/EP8AwwT35iZ8mgD1QFHy96bJzHvP7hBDE1YIyEHva6J8RMK3D1qgHbafFrXfEmfcEA/EOLCg7LkLi4Fxh0kR3G58v1VA6SUS5rXktzTBuAY1EjdaL8UBNqh5jL/uK5npDQqPdDKYDSCZcyL21iZ2uoOjxDKVZppklzTYw46/UGPCF5Xx6maNfq6hJkDtEg5mgDKRGrpk7XMG0rTFXE4SHPE07y5hD4nO4uiZBBdP+DzVPSmozGUxWY4tcy/aaQSLG2UEwB2rjeLby+jmqmNDmBpBLml1xoQbCQdyBy0G8wBqdZz3OeTcXJtoZHZEXdf4+Yl3VLWLjbzMbD4Lo+H4CcgDSN5sG5ADcmQXmDtl25XzgL4FQNUhlWnUe8eywjSCO1Ubl7MXu46wF01LhbrCp7I2yl3cO1Ij3qjB8SczNQwmGLiyznGBLrSXPzRp8DFgrxTxroMMFrtBJJ/xEkd3mtQa2FwlNjeyHxv7RJ8ipYjCsu4hzibeyX+6DHklhjV/GwtPe5vyOifEMJPs+eYj/UPmtCLKLRADe8S17f8ATp5optUEgcv7/wDtFkO2iQPZEDS7vjmv6q6i9xGh/mfb0JUBOFsDce/5jTwU6YO+TyNj3mYUaIiwn1c7yknVOaQm5MxAgm3oZHqqLCD7u/5KGKw4c2CT4kn4ZkKaYFs1UjSM1Qz5ySqsbRcKeWiXFzojP1oDeZmJt3KAWrwZ/wDVva/Yhxygj8pc2YgE2ylc1xvozVpu69jHAUywkZw4dmBqDIGWZzCIm94RGJ4I8A5nPp3c5pbUc6SRBdlH11IFxJVw4lUpVMruuIdEkmoLGwiTuQb7lzYnQwc/ieLF2FdTeTno1hU3uCSNzJ7MjzRHRLiQLzmfGSnlJ1c5rXOgNGxMiXE2Fu8D9K+Hii7PSHYdI/FIebQe0RpmA8TbRc1hK5ZdpIMG4Pj7oWLbKOgqA4rFOmTSBbnyiwMENJEyRNj8ICPr4FphsAk6+My4RmaRc+/bRB8Lw3VtaWueXOEuLXRNuWUkgW1g62PZLieG8KNcB76rmskkdo3k6HsmDIE9456WBsDUe+k00JjWTJuHOHZi4lgaR/e1W1wbAVOszVOsIMRmkjQaS4kGSbGI8lPC4PKOrD5GgGZwi3JkFEYfhoYOwGDnFSqHHTQ6/wDC1g3KWGAMhxHf2T8fojBUabBzfCWysHA4Akw9lQCYvWrOn1qCPMclv4LBZW5QCP7zi6fNxJjz2VFoA5f5UyZuDO3/AHu+qZBjcbxVagaDW4kuNSs2mQKNIkMIcS5wj2RGqOrUqgYX/eczQJllJjzH9lrGlzvALNxtZo+7iiwkMqh7y72rMe2XH8Rki5V9WpUfUZUojJGbPkqw1xMRnZcEyNbO71oAUOMh4Dm18SWnQjB1SPIijf1SPFD/ANbEg/8A0FQT/wDhQ/RfF1aOEYXAuYM7uxUJc0ZnkjKWnOJmMt9BBWtheNtqsFRryWOFiHOMeM07HuhACziBi9XEeP3Ct8qQUMRxHK0kOrEwdcBXExzOSy1X8TcR2S6eZDv/AC/osoPrPrdZUrF1IB0UmsqNaSbAvLT24E2IhBh4rpJVisab7s6nLOGfq6oWuDiRDAWgRmiSSBcSr8XxWpWENqVer508JiWzy7TSSGxyINgr8Vgi41nNYWiocNLQyp2upqF51HZERprG2qt4g9lOpTNOrVpOccop0utAqTOrXHKANS6AYGsKDCxGQZWu61r3GA84XEZ5An8VSXb25BZVbNhyOrMtImalCqwDX8JJEXNxbtaTddTxqhWNfCHrXZs1XKOsqOiaRJntakCLczqsnHU2MfkqNLXkTB6x7SNLOab7WMHuUo5GmACO0yw/t6XnfmYvzWth8TsHNDTJe4U37zpreTr43uqq/DmT7L/Jp+BRWFwlKQQXwDoQSOdxlg+azoM4DxzJmZ1xADuyW080tAbcgCZt7wquOcSdXbWccRWDqZHVNa1zGkQ0udVhtjrrBgd60cLwxjxUaWktqOzEhl5gDswzs6A+KvrcOpYcPqdZVaSBJIqXyiLjL2zA3WoMfhmMNKv/AA8Ticj6uT2S8vYWZgcrqZBqhxG12kGN10lHiufMWV8c7K4sIFCnZzTBBLcNb3FZx6MtonD1QCxvX0+yXGe3DbgGGbW1sBbRFcFwxY3FubTFYfeq0sAl2oHZLrOtHZJB1ubBUGjGbmpjfOk4fCgquH8VjFHt4p9LqRALKzpdnILsopi2gzAc7onBjCVqchktOrXUXmO4giG/DdGNw9LPnDX5suX/AOG/SZi10BTeNU49jE938Ct/sTf09TAjq8SfGhU+bRCVLCtmYrxyAfB9QSE8NBnK+35nCf8Avt42QDVuO0tX0KpbBnNQebR3iyfB9I6FZjHtpVi1wlsU3CBpqDlO4sqG1jiDVZTGRg7Lqj6hEyLhgkzYjtaXtN1jcBr1MNgKLmxVblBdTD8tRklxdlBEPubMse86IOqr8YE3w9eNiWm3hey5LjPSrM59OmHNeCYMOJF5MSYBiSZkkgbxG/WDqoBktnSGsnQ37TgQYnUDkufxnCC147bmuPbaz+HBd+ZzZAJkxO8gWEqUBnijHse11B7i6WsEgZTbcuJIvffeZIy8YypFS4Jgmw10Pv35eIsd7i+Fr4cS/Nkzdl8sMGd8rzkBPPWAsDF1pqEkbmwze1fXNec0zN1mjZwfFHS0OsCCBoMoaOYId2mkibTtmJIXS8K6RsdLYAOYthxbEbG45R52XJMpPc+mKcuq5bECQAQI3BH4tRuIldLR6KVi9r3ubmgk5QHg72JgEz3b9yDVONaI7RYZEgdSIBg/lmBN9IWxhaxLZDnR35B8QsTA8PygNLIsCZay0zpsNNlsYHANY2GF7QNrWnWMzdJWhoUMUJjPIJ3DIHjbT1Rv31skdbHLK1v0us2hhRJ/iVCf7WnjoEY3BZomrptAPrJ+ComMeP8AqR5M+adVnhTfzejD8ikg06lAASGkjv8A+ULWrkAlrWg8y5zvcGj4oquTE5pHMRY+GX3IavTbGbMW+Ij1kIMfgFWpSw9NksJbmsWuBkuc780HVRwOBqikwdlr2NDRUa0h0C3auQ4dxkI9mT87YjeD8boh1EEWIdbQR/qdZALRqVAO2Q49zQPdN1N9c9/k1oI9QiWNEgGROns38Pp3KVUBvtOI8WoAIe6Zc7yDAR5ghBVuGzlIJ7Di6Xal2VzZJgl1nHUlblASJkxtLYt56p8RScIhsz4fWUHN4vDFz6T7hzCSDMC7S06ATYnVU4zhLajsz4cYIudiQSPUD0XRPw7vxgeX/t+BQ7sO7mByt85QYlDhjGiwBA5mY83KRwDRoxvuWr1TwbtEc8x94t809JoIgti+xdp5j3IM6nhY2A8APkpf0ewzLW3EGd2nUeCOys5T5k+tlIURsL8wLfJANiMIHhgdcNcHQZNxcFQwfDhTDgI7TnPOYESTqbao4s7iT+/3qq20ATMEd0+/RBXSwQGjKbeWVoU+oI9kDy/WyvNK4JuO4mVZG2WPFAOyha5j0+icYK18vxn3IpsRcAHv+t07iLWCAWpgttjqd/KU1PBBohpiO8f7SiQX2y+fZb8ZHwQ1UOJNyI7zHlBQU1mOizzM65gfK4WDjuG9Y7M8ZjpJ8++FuOaNwL9xP1Vb6NrD0CDlsXwUFsGY/LaOWiwjwElxOTKPFgEeEyu5r0ByB84/5QrcJmcCGU41zZQ70cSs2DCweEFKcsCdw6PCb3WtgqRefwmN4vt+/NabcKbiAB3Btx5KP3TcHzHw0VwXNwulhPfc/FF4bD2M/MetyVVhHEdku8i0xz3EIvCRJAdbWALT38lRa2gWjWeYO48SVOjTkWa6P7zfqnpjLYy208/2fNFAg6AHaf1OnqgE+70R+A+n6JIn7qf+S5JARhqribknzKI4kY0tba3JJJKLA6w7wJ9FCpRaIIaJ8BySSQAMNh4/RFvHZd4g+aSSAV1Q5ok68+4pqAh9txPndJJBZV1VLxf0+CSSCTGi9vwlBUWC9hqPgkkoOVp4h+X2ne0RqdJIhEcHeXOMkm8XvaCmSRWvXeQBBIvt4uQ/DaribuJ11J5p0lqoNonsE780Uxo5JJKBq5gWspUrxN/2EkkBdSmBlgAX2EKutTA0A9E6SDPxNjZVOcZF0kkD4lgOWQPRTqUW5HHKJGlhbw5JJJRzvFhDmgWE/IqNYwLW9r4lJJT6Gnwqk0gEgE2uQCtZzABAAAjRJJWCeGaMtE7/AKIzEOOU/v8ACEkkDkfAfAJJJIP/2Q=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6" name="Picture 14" descr="http://www.abc.net.au/news/image/4731514-16x9-512x288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 l="16031" t="18421" r="33640"/>
          <a:stretch>
            <a:fillRect/>
          </a:stretch>
        </p:blipFill>
        <p:spPr bwMode="auto">
          <a:xfrm>
            <a:off x="4788024" y="2852936"/>
            <a:ext cx="2448272" cy="2232249"/>
          </a:xfrm>
          <a:prstGeom prst="rect">
            <a:avLst/>
          </a:prstGeom>
          <a:noFill/>
        </p:spPr>
      </p:pic>
      <p:pic>
        <p:nvPicPr>
          <p:cNvPr id="3088" name="Picture 16" descr="http://www.channelnewsasia.com/image/695678/1370205774000/large16x9/768/432/members-of-the-emergency-services-build-anti-flood-barriers-on-june-2-2013-in-prague-2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497" y="44624"/>
            <a:ext cx="3672407" cy="2736304"/>
          </a:xfrm>
          <a:prstGeom prst="rect">
            <a:avLst/>
          </a:prstGeom>
          <a:noFill/>
        </p:spPr>
      </p:pic>
      <p:pic>
        <p:nvPicPr>
          <p:cNvPr id="3090" name="Picture 18" descr="http://img.cz.prg.cmestatic.com/media/images/600x338/Jun2013/1511119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6512" y="4437112"/>
            <a:ext cx="9071992" cy="321945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invitation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fbcdn-sphotos-f-a.akamaihd.net/hphotos-ak-ash3/524168_328030053955282_59094729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7726" y="1928801"/>
            <a:ext cx="2972872" cy="1119199"/>
          </a:xfrm>
          <a:prstGeom prst="rect">
            <a:avLst/>
          </a:prstGeom>
          <a:noFill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20000"/>
              </a:spcBef>
              <a:defRPr/>
            </a:pPr>
            <a:r>
              <a:rPr lang="en-US" dirty="0" smtClean="0">
                <a:latin typeface="Calibri" pitchFamily="34" charset="0"/>
              </a:rPr>
              <a:t>Ocular Tissue Bank OTB01/ International Eye Bank of Prague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500034" y="1285860"/>
            <a:ext cx="4038600" cy="4824432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The International Eye Bank of Prague was founded in November 1991 and was for many years the only Eye Bank in the Czech Republic. </a:t>
            </a:r>
            <a:endParaRPr lang="cs-CZ" dirty="0" smtClean="0"/>
          </a:p>
          <a:p>
            <a:r>
              <a:rPr lang="en-US" dirty="0" smtClean="0"/>
              <a:t>Since its establishment in 1991 IEBP has greatly increased the collection of transplantable donor corneas and elevated eye banking performance standards as a leader in eye banking across Czech Republic</a:t>
            </a:r>
            <a:r>
              <a:rPr lang="cs-CZ" dirty="0" smtClean="0"/>
              <a:t>.</a:t>
            </a:r>
            <a:endParaRPr lang="en-US" dirty="0" smtClean="0"/>
          </a:p>
          <a:p>
            <a:r>
              <a:rPr lang="en-GB" b="1" dirty="0" smtClean="0"/>
              <a:t>Since foundation over 20</a:t>
            </a:r>
            <a:r>
              <a:rPr lang="cs-CZ" b="1" dirty="0" smtClean="0"/>
              <a:t>.</a:t>
            </a:r>
            <a:r>
              <a:rPr lang="en-GB" b="1" dirty="0" smtClean="0"/>
              <a:t>000 tissues were distributed</a:t>
            </a:r>
            <a:r>
              <a:rPr lang="en-GB" dirty="0" smtClean="0"/>
              <a:t>. </a:t>
            </a:r>
            <a:endParaRPr lang="cs-CZ" dirty="0" smtClean="0"/>
          </a:p>
          <a:p>
            <a:r>
              <a:rPr lang="en-GB" dirty="0" smtClean="0"/>
              <a:t>Major changes occurred in past 5 years, due to new EU legislation and new type of product demands.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779966" y="1124744"/>
            <a:ext cx="4038600" cy="3971454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Our Eye bank works also as a training centre for the International Federation of Eye and Tissue Banks.  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8" name="Picture 8" descr="oko-rohovk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2857496"/>
            <a:ext cx="1905000" cy="1476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5" descr="2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429132"/>
            <a:ext cx="3000396" cy="2185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4" descr="atlas-ifeb"/>
          <p:cNvPicPr>
            <a:picLocks noChangeAspect="1" noChangeArrowheads="1"/>
          </p:cNvPicPr>
          <p:nvPr/>
        </p:nvPicPr>
        <p:blipFill>
          <a:blip r:embed="rId5" cstate="print">
            <a:lum bright="12000" contrast="6000"/>
          </a:blip>
          <a:srcRect r="667"/>
          <a:stretch>
            <a:fillRect/>
          </a:stretch>
        </p:blipFill>
        <p:spPr bwMode="auto">
          <a:xfrm>
            <a:off x="5143504" y="3000372"/>
            <a:ext cx="1655762" cy="1104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tissues provides by IEBP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en-US" dirty="0" smtClean="0"/>
              <a:t>Corneas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PKP</a:t>
            </a:r>
            <a:endParaRPr lang="en-US" dirty="0" smtClean="0"/>
          </a:p>
          <a:p>
            <a:r>
              <a:rPr lang="en-US" dirty="0" smtClean="0"/>
              <a:t>Microkeratome prepared </a:t>
            </a:r>
            <a:r>
              <a:rPr lang="cs-CZ" dirty="0" err="1" smtClean="0"/>
              <a:t>PreCut</a:t>
            </a:r>
            <a:r>
              <a:rPr lang="cs-CZ" dirty="0" smtClean="0"/>
              <a:t> </a:t>
            </a:r>
            <a:r>
              <a:rPr lang="cs-CZ" dirty="0" err="1" smtClean="0"/>
              <a:t>lamellae</a:t>
            </a:r>
            <a:r>
              <a:rPr lang="en-US" dirty="0" smtClean="0"/>
              <a:t> for DSAEK</a:t>
            </a:r>
            <a:r>
              <a:rPr lang="cs-CZ" dirty="0" smtClean="0"/>
              <a:t>, DALK</a:t>
            </a:r>
            <a:endParaRPr lang="en-US" dirty="0" smtClean="0"/>
          </a:p>
          <a:p>
            <a:r>
              <a:rPr lang="cs-CZ" dirty="0" err="1" smtClean="0"/>
              <a:t>Sclera</a:t>
            </a:r>
            <a:r>
              <a:rPr lang="cs-CZ" dirty="0" smtClean="0"/>
              <a:t>  </a:t>
            </a:r>
            <a:r>
              <a:rPr lang="cs-CZ" dirty="0" err="1" smtClean="0"/>
              <a:t>fixed</a:t>
            </a:r>
            <a:r>
              <a:rPr lang="cs-CZ" dirty="0" smtClean="0"/>
              <a:t> in </a:t>
            </a:r>
            <a:r>
              <a:rPr lang="cs-CZ" dirty="0" err="1" smtClean="0"/>
              <a:t>etylalcohol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err="1" smtClean="0"/>
              <a:t>Autologous</a:t>
            </a:r>
            <a:r>
              <a:rPr lang="en-US" dirty="0" smtClean="0"/>
              <a:t> serum drops as a new product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en-US" dirty="0" smtClean="0"/>
              <a:t>11/2011</a:t>
            </a:r>
            <a:endParaRPr lang="cs-CZ" dirty="0" smtClean="0"/>
          </a:p>
          <a:p>
            <a:r>
              <a:rPr lang="cs-CZ" dirty="0" err="1" smtClean="0"/>
              <a:t>Frozen</a:t>
            </a:r>
            <a:r>
              <a:rPr lang="cs-CZ" dirty="0" smtClean="0"/>
              <a:t> </a:t>
            </a:r>
            <a:r>
              <a:rPr lang="cs-CZ" dirty="0" err="1" smtClean="0"/>
              <a:t>amnions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07/2013</a:t>
            </a:r>
            <a:endParaRPr lang="cs-CZ" dirty="0"/>
          </a:p>
        </p:txBody>
      </p:sp>
      <p:pic>
        <p:nvPicPr>
          <p:cNvPr id="6" name="Obrázek 5" descr="DSCN40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161782"/>
            <a:ext cx="3067075" cy="2162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5" descr="DSCN4952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6834022" y="3500438"/>
            <a:ext cx="2044879" cy="3070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714752"/>
            <a:ext cx="2164921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Certification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7931224" cy="4451105"/>
          </a:xfrm>
        </p:spPr>
        <p:txBody>
          <a:bodyPr/>
          <a:lstStyle/>
          <a:p>
            <a:r>
              <a:rPr lang="en-US" dirty="0" smtClean="0"/>
              <a:t>State Institute for Drug Control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   </a:t>
            </a:r>
            <a:r>
              <a:rPr lang="en-US" dirty="0" smtClean="0"/>
              <a:t>authorizing the activity of tissue establishment 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849284" y="2636912"/>
            <a:ext cx="4242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THANK YOU FOR YOUR ATTENTION</a:t>
            </a:r>
          </a:p>
        </p:txBody>
      </p:sp>
      <p:pic>
        <p:nvPicPr>
          <p:cNvPr id="10" name="Zástupný symbol pro obsah 9" descr="sukl-log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39092" y="3573016"/>
            <a:ext cx="4162019" cy="1345102"/>
          </a:xfrm>
        </p:spPr>
      </p:pic>
      <p:sp>
        <p:nvSpPr>
          <p:cNvPr id="1028" name="AutoShape 4" descr="data:image/jpeg;base64,/9j/4AAQSkZJRgABAQAAAQABAAD/2wCEAAkGBhAQEBQUEBAUEBAPFBUWFxgWFRcWFhQYFRcWFRUUFRYYISYfFxkjGRUWKzAiJCcpLDgsFR4yNjAqNSctLCkBCQoKDgwOGg8PGiokHyQpLDUyLSwpLSkvNDQsLyw2KTQtLCk0KjEsLCwpLDEtLSwpKSwpLCwqLCwqLywsLDUpLP/AABEIAEIBHwMBIgACEQEDEQH/xAAcAAABBAMBAAAAAAAAAAAAAAAAAQQFBwMGCAL/xABGEAACAQMBBQMHCQQHCQAAAAABAgMABBESBQYTITEHQVEUIkJhcYGRIzJScnOSobGyJCUzwRYXU2KCs9I1Q0RUk6LR8PH/xAAaAQEAAwEBAQAAAAAAAAAAAAAAAQMEAgUG/8QALxEAAgECAwcBCAMBAAAAAAAAAAECAxEEEjETIUFRYcHwIhQyM3GBodHhBZGxI//aAAwDAQACEQMRAD8Au+ikZgBknAHUnuqlt8u1Ge4do7RzDbKSNSnDy/3s+ivhjnVtGjKq7Iqq1Y01dlv3u17eH+NNHH9ZwD8DzqOO/Ozf+ch+9XPIOTk8yT1PMk+3vNT+y90L6cApbsFPpP5g/wC7mfcK3exQiryl2Mftc5P0x7l2Q732D/Nu4T/jA/OpOC6jkGUdXH91g35VUVt2U3TfPliT3M3/AIp/B2SSKci6Ct4rGQfjqBqiVKhwn9rl0albjD7lp0VpFju1tOD+HtMsB3SRlx8SxP41P2dxergTJDKPpRsyH7jAg/EVnlBLSSfnUvjNvVNedCXoryjZGcY9R7qVmAGScAcyT3VUWHqkrQdtdr9rExW3ia5I9LUET3Ngk/DFR9v21jPylkQvikoY/BlH51pWFqtXsUPEU07XLOoqG3b3tttoKxgLZjxqVlwV1Zx6j0PSoLertLWwuTAbYy6VVtQkC/O7saTVcaU5Sypbzt1YKOZvcbszADJ5AVW9lv5f3t28dkkXAVsB3UkKvQMxB5k4JArcdhbVTaFosjR6UnVgUJ1cslSCcDOadWGyIYBpijWNM5woAGfGpi1TupK7IknOzi7IdQZ0jUdTY5nGMnxx3VkrQNv9qy2lzLB5IZOC2NQkAzyB6aeXWty2VtEXEEcoXTxUD6c5xkZxnvqJ0pxSlJbmTGpGTaT0HlLVaQdtCu6r5Ew1sq54o5ZIGfm+urHkmVVLMQqqCST0AHMk0qUp0/eQhVjU91nuiq2m7aI9ZEdm8i6sKeIAX54BC6SRnwqwbC4eSNWkThuwBKZ1aSe7OBk+6k6U6fvIQqwn7rHFFVxedsaxyvH5Gx4bsmeKBnSxXONPqqxIZdSg/SAPxGaTpTp2zLUQqRnfKzJSUUVUWC0lFFAFFFFAFFFFAFFFFAFLSUUBCb6ysuzroqcMIXx8MVzlEpJAUZZiAAOpJ5AD311BfWizRPG/zZVZT7GGKo7cjdmQbVEUq87NmZ+XLK8kPsJIIr0cHUUYSvw3mDFQcpxsWLuduBDaIGdRJcEDU5GdJ+ingBW4LCBSxjAqvt8N/wCRJmhtiEEfmu+MsW7wvcAPzry8RicvrqM9bCYOVaWzpIsPFFUvb763qNkXDN6mwQfaKsrdHegX0RJAWWMgOB059GHqOD8DWeji4VXlW5mvFfxtXDxzuzXQn6SiitZ5oVrHaXcOmzJynVtKn6rMA34Vs9N7+xSeJ4pF1RyKVYeINdwllkm+ZzNZotI563a8lNygvCRBzz1xn0dWOemreTcXZdzGDHFEyMOTRNj4MprQN5Oy26tyTbg3MXdjHEA9a+l7vhWrWl/c2cmY3ktpR1HND/iU9feK9acdv6qczy4y2PpnEvDdPctNnSSmORnSbRybGV06u8dR53h3VW3awf3m/wBlH+Rre+zvf434aKdQtxEAcryWRemoDuI7x/8ABoPa0f3m/wBlH+RqjDqarvPrYvrOLorJpcsjsyP7th9jfqNbZWo9l7Z2bDjwb9RrbaxVviS+bNdL3I/JHP3aCf3ndfXH6Fq5dzz+wQfYr+VUv2hN+87r64/QtXPud/s+D7Ff01txXwofT/DJh/iz84lA2DfKx/aJ+oVZHapvjy8jhbqMzMD7xF/M+6qytMl00nDF1wfA6hg/GnG2bSaGeRLgHjBiWz6RJzqB7wa3TpxlUTfAxQm402lxN47L90+K/lUq+ZGcRA+kw6v7B3evPhVvouBWs7gbfgu7VeEBG0ICPGPQIHLHip7jWz142InKVR5j1qEYxgspzXtlv2qf7eX/ADGrovZ38JPqr+QrnDbR/ap/t5f8xq6P2d/CT6q/kK1433Y+cjNhNZecx1RSUV5pvFopKKAWikooBaKSigFopKKAWkoooBKaJsyJZXlVAJZQqs3ewTOkH2ajTuilwFUpv1sOW1upHKkwzO0ivjzfOOWUnuIJ7+6rrrHNArjDAEHuIzVFeiqsbM3YLGPCzzJXT1RzoJc9OZP41avZjsSWCN5JVKNOVwp5EKucEjuJ1Hl4YraId37dGykKKfEKAafpGB0qihhFTlmbNuN/lfaKezjGyepg2rtBbeCSVvmwoz+3AyB8ar3sl3wlnaaC4fW5JmQnr5xJkUeoEgj2mnHa7vQkdv5LGwMs+C4B+Yg58/Wx7vDNV/2dzMu07fT6TMp9YKMf5CvepUL0JSflj5epWtWil5c6EqH3w2nJbWM00RAkiXUuRkZBHUd4qXU14uIFkUo6h0YYIIyCPAisEWk02bGrrcV9sXtltZFAu42gk7yoLofWO8e/8agu0jfDZ95CqW4MkwYHWVK6B3jJ5nPhWzbU7ILGVtUfEgz3Iw0+5WBx7qaW3YzaK2XlmkH0dSqD7Soz8K3xnh4yzq66efkxSjXayuxrvY9ZO148oB4ccZUnuLORgZ8cCpDtl3fk4kd2ilkKcOTHPQVJKsfAEEjPqHjVlbK2PFbIEhQRovQAfj6z66eSxK6lWAZSMEHmD7RVTxL2u0SLFh1s8jKO3F7RW2epikjMtux1DSfPQnrpzyIPhW1bV7aoBGfJYHeUjkZMKinxIByfYPjUhtXsjsJWLIHgJ/s2Gn7rAge7FMIuxe1B86adh4ZQZ9+mrnUw03madypQxEVlVrFX28E97caVzJPcOST62PnMfBR/KujNl2ghgWMdI0Cj3DFMdhbp21muIIgmep5lm9rHmamscsVRiMQqrSS3IuoUdmm3qzmDZ5+Vj+0T9Yq79/NyFv4dcYC3UQOg9NY68NvV4HuPvqOj7HLNHVlluPNYMMsncc/QqwEGBVuIxKlKMqfAroYdxi4z4nOGwtu3GzrkSICrodMkbZGoA+cjDuPr7jXQWw9tw3kCzQtqRx71PerDuIqA3m7NrS9m4rmSOQjDcMqA2OhYEHn66z7qblR7OZzDLMyyY1K7KVyOjABRg1zXq06sVLSR1Rp1KcrcCjNtn9qn+3l/zGq3rPta2cqKC0uQoH8M9wrxe9kFnJI7mWfMjs5wyYyxLHHm9OdYP6mLP+1uPvJ/oq2pVoVUlK+4qhTrU23FLeSH9cGzPpS/9M1ucModQw6MAR7CM1Xn9TFn/a3H3k/0VYFpDoRV7lAHwGKyVdlu2d/qaqTqb89jNRRRVBcGaKKKAKKKKAKKKKAKKKKAb3MzqMrGZPUGAPu1YH41E3W+dvCcTrPD9eF8feUEfjU5Xh4gwwRkeupi48UctPgyAXtD2af+KH3JP9NY5e0nZq/78t9WOQ/ypxtDcqym5vbpk965RviuDUBd9lFsf4byR+/V+fOtMfZ3rmX9FEtutLHu97XrRR8lFLKfYEH4mtS212rX0wKxabVD9Hzn++3T3Cpabsib0bn4pn8jSw9j49O5b/CgH55rTF4WG/X53KJLES3fgrGeQsSzMWY8yScknxJPWrD7LN0ZBL5VMhRQMRA8i2er47hjkPaa27Y/ZxZW5DCLiOPSkJbHrC9B8K2qKIL0rivjFKOWCOqOFcXmkexURvYlw1qwttRfVGWCHS7RhwZUjbucpqAPial6bbRSYp8g6JJkc3QuuO8FQQenrrBF2aZtehqF5thYNnXEmzmcPGRrWZ5WkhPIfMm1EHHd0PWpPeC6ujDpZIkBGXxdGInDZ4aPozzA5nzevI94xzbpPNFdCaYGe+VVZkTSiCPPDCoSScFjnJOc0Nu9cmbjNLA0jxqjaoSwTSTloAX8zVnmDnJVfCr7w5/70KLS8t1MC70XEtxZeTKnk91bSS6XbSTpMQ5kKSCuvkAeeTnGBWRt9ZhHJObUeTW80scjcXz9MchjMiJp84eIJB5HGeWS03TlhWyMcy8SxjeElkJWRJNGrADAq3yYwcnqetZW3UY2VzbcQZuXncNpOF40rSAEZ54Bx7qN09375vtY6tMe2N0JL+5BzmBIFU6yVxIHY4TGAcjrzPsplfbY4qXjMrAbLlYhVfSJykCTLrIGQuX6D6PPI5VI7P2S0dzPKWBFwIQBjmvCDA5PfnV+FRm0d152a6ENwscN+CZA0ZZ1cxiIlG1AAEKuQQenKuIuN9/Jdr9yXe2nMzDep2nSGOOIM0UUh4kpQsJOZEICniaQOfTqvjXmz2xeNe3cZSNooRHoGvBGpXI9HmWIGcnl668bS3amnRImkhEUYiAPCJmUpjLRyasKSRyOOVetp7tSySXDJOI472JUcBTrVkDBWRweQw3MEfCp9Hl+hHq8sI29syO8TQRPOIJJY1in4gbhY1RsdIKN5wxyOafwbyLLLbpEutbmFpmbPKNBpC+0szHH1DTDZ27cqTwyu8IEEckYSGExriTh8+bHn5n/ALzzm3c3Y8keUl9YkIEYxjhRLkrEPEBmb8PCktnbd386kxz8TLf7fnW6NtBAsjCBZtTyFFGp2TScKx9HlgH3Uzl31JitmhtzJJdTPBoZwvDkjEmsM2CMK0ZyfAEjPQ4toW1wdqO0DrGfI4xmSMujfKycuRU5HqPfTi33U0C10yZ8lmkmckc5WlSUOeXJcvKT7sVNoJK/fl+SFmd/0Km81zIsjwWqSRwMyMTKVZ3j5SiFdOGAIIBYrkg9OtG8m1lm2TJPC5CyQq6sCVIDFSDnurz/AEeuYuKltcrHBcO74aPVJEZDmThNqA5kkjUDgse7lTq73bVtntZxHhpwljUkasBcdR39Ki8E01z8v+ifVZ3MA3xHCkmEeqBXSKFg3nXEjMEwg6BC5ADE8+Z6YJzR7wTRypHdQJEZw/DaOQyKWRS5jbKqQdIJGMjzTTKbc3IlRJOHBK0cqKBzhnjYMJU7tJKqSuOoJ76cLsO4lljkupkc24fhrHGUXW6lDI+pmJOkkADA849eWH/Py/0++o9Y22dvrNJHazSWojt7wxoCJdTo0pwhKaQNBJHPOeYyBzw3tt67uOO+lmjjkS0nZVCucjCw4jHmjI88nUeeTinsW6jCytLfijNm9sxbScPwGViAM8s6fHlnvrHdbqSst5GsyiK+biYKEtG+I1PnA4K4jHLGck866vTu/wB8/wAENT5jr+kVwXWJbZPKWQylTKQkcWorGXcKTrbB80AgFTz6Ex1zt8zy2WA0Mkd+8MyBsgMttK2CR89SCjDPiOQIqUv9iSmZbi3kWOYR8Jw6F0dASy5AKkMCWwc+kfVTSHdIq0L8XVIl09zKxXHFd4mhwoB80BSuOvJPE5qE4a9OpPquZhvafIpbjhDMU0kWnVyPDnMOrVjlnGcY9VLvvOyQQlGKk3tkuQSMhriMMDjuIJBHrphcboXHDmgS5VbeaVpQDGS6s0gkZS+rBQtq7s8+tTW3tkG6iRQ2jh3EE2SM54Miyaffpxn11F4KSa5krM9SG2rvAz6plj1WljI5f5bQ0hi5SMIwp1qh1ciwyVPLkM5Li9e7udVqmpLVlWQtM0SOxCyqmkKxbSHU93UDmMisZ3LKO5jFs6SO0ny1vxHUu2pwHDDK5JxnmM9cYFPYthTwTSPayxpHcMHdJI2bDhVQmMqy4BVF5HPSurw4dzi0nr2GsW8nBe5YRMUTaCQSEys2kPHDiVVIwiguuVGByJz3VN2O1+LPPGFGi2KJrzzaRl1suMctIK9/pVHruuCt8jvldoStIMDBjzFHGvtIMYOad7ubIa2hCO/FkJZpHxjiOxyzY+AHqAriThbdru7FizX6ErRRRVB2FFLRQCUUtFAJRS0UAlFLRQCUUUUAUUtFAJRRRQBRRRQBRRRQAaKKKAKKKKkBRRRUAKKKKAKKWigEopaKASiiigCloooD/9k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9" name="Picture 5" descr="C:\Users\urbanovay\Desktop\SUKL\SÚKL změna 112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3507224" cy="5013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Accreditation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8003232" cy="3971455"/>
          </a:xfrm>
        </p:spPr>
        <p:txBody>
          <a:bodyPr/>
          <a:lstStyle/>
          <a:p>
            <a:r>
              <a:rPr lang="cs-CZ" dirty="0" err="1" smtClean="0"/>
              <a:t>Tissue</a:t>
            </a:r>
            <a:r>
              <a:rPr lang="cs-CZ" dirty="0" smtClean="0"/>
              <a:t> Bank </a:t>
            </a:r>
            <a:r>
              <a:rPr lang="cs-CZ" dirty="0" err="1" smtClean="0"/>
              <a:t>International</a:t>
            </a:r>
            <a:r>
              <a:rPr lang="cs-CZ" dirty="0" smtClean="0"/>
              <a:t>, Baltimore, USA</a:t>
            </a:r>
            <a:endParaRPr lang="cs-CZ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9347" y="3636516"/>
            <a:ext cx="426514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aortado.TBI\Desktop\TBI 2012 Catalog 1.23.12.TA.00001.00_Page_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71600" y="1412777"/>
            <a:ext cx="5983971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TBI 2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573016"/>
            <a:ext cx="4803226" cy="29916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Eye</a:t>
            </a:r>
            <a:r>
              <a:rPr lang="cs-CZ" dirty="0" smtClean="0"/>
              <a:t> Bank </a:t>
            </a:r>
            <a:r>
              <a:rPr lang="cs-CZ" dirty="0" err="1" smtClean="0"/>
              <a:t>Staff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4290559"/>
          </a:xfrm>
        </p:spPr>
        <p:txBody>
          <a:bodyPr>
            <a:normAutofit fontScale="55000" lnSpcReduction="20000"/>
          </a:bodyPr>
          <a:lstStyle/>
          <a:p>
            <a:r>
              <a:rPr lang="cs-CZ" sz="5100" dirty="0" smtClean="0"/>
              <a:t>M</a:t>
            </a:r>
            <a:r>
              <a:rPr lang="en-US" sz="5100" dirty="0" err="1" smtClean="0"/>
              <a:t>edical</a:t>
            </a:r>
            <a:r>
              <a:rPr lang="en-US" sz="5100" dirty="0" smtClean="0"/>
              <a:t> director</a:t>
            </a:r>
            <a:endParaRPr lang="cs-CZ" sz="5100" dirty="0" smtClean="0"/>
          </a:p>
          <a:p>
            <a:r>
              <a:rPr lang="cs-CZ" sz="5100" dirty="0" smtClean="0"/>
              <a:t>M</a:t>
            </a:r>
            <a:r>
              <a:rPr lang="en-US" sz="5100" dirty="0" err="1" smtClean="0"/>
              <a:t>edical</a:t>
            </a:r>
            <a:r>
              <a:rPr lang="en-US" sz="5100" dirty="0" smtClean="0"/>
              <a:t> supervisor</a:t>
            </a:r>
            <a:r>
              <a:rPr lang="cs-CZ" sz="5100" dirty="0" smtClean="0"/>
              <a:t>s - </a:t>
            </a:r>
            <a:r>
              <a:rPr lang="en-US" sz="5100" dirty="0" smtClean="0"/>
              <a:t>ophthalmologist </a:t>
            </a:r>
            <a:r>
              <a:rPr lang="cs-CZ" sz="5100" dirty="0" err="1" smtClean="0"/>
              <a:t>and</a:t>
            </a:r>
            <a:r>
              <a:rPr lang="cs-CZ" sz="5100" dirty="0" smtClean="0"/>
              <a:t> </a:t>
            </a:r>
            <a:r>
              <a:rPr lang="en-US" sz="5100" dirty="0" smtClean="0"/>
              <a:t>ocular pathologist</a:t>
            </a:r>
            <a:endParaRPr lang="cs-CZ" sz="5100" dirty="0" smtClean="0"/>
          </a:p>
          <a:p>
            <a:endParaRPr lang="en-US" sz="5100" dirty="0" smtClean="0"/>
          </a:p>
          <a:p>
            <a:r>
              <a:rPr lang="cs-CZ" sz="5100" dirty="0" smtClean="0"/>
              <a:t>E</a:t>
            </a:r>
            <a:r>
              <a:rPr lang="en-US" sz="5100" dirty="0" smtClean="0"/>
              <a:t>ye bank manager</a:t>
            </a:r>
            <a:endParaRPr lang="cs-CZ" sz="5100" dirty="0" smtClean="0"/>
          </a:p>
          <a:p>
            <a:endParaRPr lang="cs-CZ" sz="5100" dirty="0" smtClean="0"/>
          </a:p>
          <a:p>
            <a:r>
              <a:rPr lang="cs-CZ" sz="5100" dirty="0" err="1" smtClean="0"/>
              <a:t>Eye</a:t>
            </a:r>
            <a:r>
              <a:rPr lang="cs-CZ" sz="5100" dirty="0" smtClean="0"/>
              <a:t> Bank </a:t>
            </a:r>
            <a:r>
              <a:rPr lang="cs-CZ" sz="5100" dirty="0" err="1" smtClean="0"/>
              <a:t>Technicians</a:t>
            </a:r>
            <a:r>
              <a:rPr lang="cs-CZ" sz="5100" dirty="0" smtClean="0"/>
              <a:t> – </a:t>
            </a:r>
            <a:r>
              <a:rPr lang="cs-CZ" sz="5100" dirty="0" err="1" smtClean="0"/>
              <a:t>all</a:t>
            </a:r>
            <a:r>
              <a:rPr lang="cs-CZ" sz="5100" dirty="0" smtClean="0"/>
              <a:t> </a:t>
            </a:r>
            <a:r>
              <a:rPr lang="cs-CZ" sz="5100" dirty="0" err="1" smtClean="0"/>
              <a:t>certified</a:t>
            </a:r>
            <a:r>
              <a:rPr lang="cs-CZ" sz="5100" dirty="0" smtClean="0"/>
              <a:t> by TBI/IFETB 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357298"/>
            <a:ext cx="4038600" cy="3971454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>
                <a:solidFill>
                  <a:schemeClr val="tx2"/>
                </a:solidFill>
                <a:latin typeface="Arial" charset="0"/>
              </a:rPr>
              <a:t>Prof. Pavel Kuchynka, MD, PhD.</a:t>
            </a:r>
          </a:p>
          <a:p>
            <a:r>
              <a:rPr lang="cs-CZ" dirty="0" smtClean="0">
                <a:solidFill>
                  <a:schemeClr val="tx2"/>
                </a:solidFill>
                <a:latin typeface="Arial" charset="0"/>
              </a:rPr>
              <a:t>Magdaléna Netuková, MD, PhD.</a:t>
            </a:r>
          </a:p>
          <a:p>
            <a:r>
              <a:rPr lang="cs-CZ" dirty="0" smtClean="0">
                <a:solidFill>
                  <a:schemeClr val="tx2"/>
                </a:solidFill>
                <a:latin typeface="Arial" charset="0"/>
              </a:rPr>
              <a:t>Josef Šach, MD</a:t>
            </a:r>
          </a:p>
          <a:p>
            <a:pPr>
              <a:buNone/>
            </a:pPr>
            <a:endParaRPr lang="cs-CZ" dirty="0" smtClean="0">
              <a:solidFill>
                <a:schemeClr val="tx2"/>
              </a:solidFill>
              <a:latin typeface="Arial" charset="0"/>
            </a:endParaRPr>
          </a:p>
          <a:p>
            <a:r>
              <a:rPr lang="cs-CZ" dirty="0" smtClean="0">
                <a:solidFill>
                  <a:schemeClr val="tx2"/>
                </a:solidFill>
                <a:latin typeface="Arial" charset="0"/>
              </a:rPr>
              <a:t>Vojtech </a:t>
            </a:r>
            <a:r>
              <a:rPr lang="cs-CZ" dirty="0" err="1" smtClean="0">
                <a:solidFill>
                  <a:schemeClr val="tx2"/>
                </a:solidFill>
                <a:latin typeface="Arial" charset="0"/>
              </a:rPr>
              <a:t>Kolin</a:t>
            </a:r>
            <a:r>
              <a:rPr lang="cs-CZ" dirty="0" smtClean="0">
                <a:solidFill>
                  <a:schemeClr val="tx2"/>
                </a:solidFill>
                <a:latin typeface="Arial" charset="0"/>
              </a:rPr>
              <a:t>, MD</a:t>
            </a:r>
          </a:p>
          <a:p>
            <a:r>
              <a:rPr lang="cs-CZ" dirty="0" err="1" smtClean="0">
                <a:solidFill>
                  <a:schemeClr val="tx2"/>
                </a:solidFill>
                <a:latin typeface="Arial" charset="0"/>
              </a:rPr>
              <a:t>Deli</a:t>
            </a:r>
            <a:r>
              <a:rPr lang="cs-CZ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dirty="0" err="1" smtClean="0">
                <a:solidFill>
                  <a:schemeClr val="tx2"/>
                </a:solidFill>
                <a:latin typeface="Arial" charset="0"/>
              </a:rPr>
              <a:t>Siveková</a:t>
            </a:r>
            <a:r>
              <a:rPr lang="cs-CZ" dirty="0" smtClean="0">
                <a:solidFill>
                  <a:schemeClr val="tx2"/>
                </a:solidFill>
                <a:latin typeface="Arial" charset="0"/>
              </a:rPr>
              <a:t>, MD, FEBO</a:t>
            </a:r>
          </a:p>
          <a:p>
            <a:r>
              <a:rPr lang="cs-CZ" dirty="0" smtClean="0">
                <a:solidFill>
                  <a:schemeClr val="tx2"/>
                </a:solidFill>
                <a:latin typeface="Arial" charset="0"/>
              </a:rPr>
              <a:t>Kateřina </a:t>
            </a:r>
            <a:r>
              <a:rPr lang="cs-CZ" dirty="0" err="1" smtClean="0">
                <a:solidFill>
                  <a:schemeClr val="tx2"/>
                </a:solidFill>
                <a:latin typeface="Arial" charset="0"/>
              </a:rPr>
              <a:t>Liehneová</a:t>
            </a:r>
            <a:r>
              <a:rPr lang="cs-CZ" dirty="0" smtClean="0">
                <a:solidFill>
                  <a:schemeClr val="tx2"/>
                </a:solidFill>
                <a:latin typeface="Arial" charset="0"/>
              </a:rPr>
              <a:t>, MD</a:t>
            </a:r>
          </a:p>
          <a:p>
            <a:r>
              <a:rPr lang="cs-CZ" dirty="0" smtClean="0">
                <a:solidFill>
                  <a:schemeClr val="tx2"/>
                </a:solidFill>
                <a:latin typeface="Arial" charset="0"/>
              </a:rPr>
              <a:t>Jan </a:t>
            </a:r>
            <a:r>
              <a:rPr lang="cs-CZ" dirty="0" err="1" smtClean="0">
                <a:solidFill>
                  <a:schemeClr val="tx2"/>
                </a:solidFill>
                <a:latin typeface="Arial" charset="0"/>
              </a:rPr>
              <a:t>Hamouz</a:t>
            </a:r>
            <a:r>
              <a:rPr lang="cs-CZ" dirty="0" smtClean="0">
                <a:solidFill>
                  <a:schemeClr val="tx2"/>
                </a:solidFill>
                <a:latin typeface="Arial" charset="0"/>
              </a:rPr>
              <a:t>, MD</a:t>
            </a:r>
          </a:p>
          <a:p>
            <a:endParaRPr lang="cs-CZ" dirty="0" smtClean="0">
              <a:solidFill>
                <a:schemeClr val="tx2"/>
              </a:solidFill>
              <a:latin typeface="Arial" charset="0"/>
            </a:endParaRPr>
          </a:p>
          <a:p>
            <a:r>
              <a:rPr lang="cs-CZ" dirty="0" smtClean="0">
                <a:solidFill>
                  <a:schemeClr val="tx2"/>
                </a:solidFill>
                <a:latin typeface="Arial" charset="0"/>
              </a:rPr>
              <a:t>Yveta Urbanova, </a:t>
            </a:r>
            <a:r>
              <a:rPr lang="cs-CZ" dirty="0" err="1" smtClean="0">
                <a:solidFill>
                  <a:schemeClr val="tx2"/>
                </a:solidFill>
                <a:latin typeface="Arial" charset="0"/>
              </a:rPr>
              <a:t>MSc</a:t>
            </a:r>
            <a:r>
              <a:rPr lang="cs-CZ" dirty="0" smtClean="0">
                <a:solidFill>
                  <a:schemeClr val="tx2"/>
                </a:solidFill>
                <a:latin typeface="Arial" charset="0"/>
              </a:rPr>
              <a:t>, CEBT</a:t>
            </a:r>
          </a:p>
          <a:p>
            <a:pPr>
              <a:buNone/>
            </a:pPr>
            <a:endParaRPr lang="cs-CZ" dirty="0" smtClean="0">
              <a:solidFill>
                <a:schemeClr val="tx2"/>
              </a:solidFill>
              <a:latin typeface="Arial" charset="0"/>
            </a:endParaRPr>
          </a:p>
          <a:p>
            <a:r>
              <a:rPr lang="cs-CZ" dirty="0" smtClean="0">
                <a:solidFill>
                  <a:schemeClr val="tx2"/>
                </a:solidFill>
                <a:latin typeface="Arial" charset="0"/>
              </a:rPr>
              <a:t>Jana Molova, CEBT</a:t>
            </a:r>
          </a:p>
          <a:p>
            <a:r>
              <a:rPr lang="cs-CZ" dirty="0" smtClean="0">
                <a:solidFill>
                  <a:schemeClr val="tx2"/>
                </a:solidFill>
                <a:latin typeface="Arial" charset="0"/>
              </a:rPr>
              <a:t>Ludmila Křivánková, CEBT</a:t>
            </a:r>
          </a:p>
          <a:p>
            <a:r>
              <a:rPr lang="cs-CZ" dirty="0" smtClean="0">
                <a:solidFill>
                  <a:schemeClr val="tx2"/>
                </a:solidFill>
                <a:latin typeface="Arial" charset="0"/>
              </a:rPr>
              <a:t>Jan Mládek, CEBT, CTBT</a:t>
            </a:r>
          </a:p>
          <a:p>
            <a:r>
              <a:rPr lang="cs-CZ" dirty="0" smtClean="0">
                <a:solidFill>
                  <a:schemeClr val="tx2"/>
                </a:solidFill>
                <a:latin typeface="Arial" charset="0"/>
              </a:rPr>
              <a:t>Ivana </a:t>
            </a:r>
            <a:r>
              <a:rPr lang="cs-CZ" dirty="0" err="1" smtClean="0">
                <a:solidFill>
                  <a:schemeClr val="tx2"/>
                </a:solidFill>
                <a:latin typeface="Arial" charset="0"/>
              </a:rPr>
              <a:t>Vospálková</a:t>
            </a:r>
            <a:r>
              <a:rPr lang="cs-CZ" dirty="0" smtClean="0">
                <a:solidFill>
                  <a:schemeClr val="tx2"/>
                </a:solidFill>
                <a:latin typeface="Arial" charset="0"/>
              </a:rPr>
              <a:t>, </a:t>
            </a:r>
            <a:r>
              <a:rPr lang="cs-CZ" dirty="0" err="1" smtClean="0">
                <a:solidFill>
                  <a:schemeClr val="tx2"/>
                </a:solidFill>
                <a:latin typeface="Arial" charset="0"/>
              </a:rPr>
              <a:t>BSc</a:t>
            </a:r>
            <a:r>
              <a:rPr lang="cs-CZ" dirty="0" smtClean="0">
                <a:solidFill>
                  <a:schemeClr val="tx2"/>
                </a:solidFill>
                <a:latin typeface="Arial" charset="0"/>
              </a:rPr>
              <a:t>., CEBT, CTBT</a:t>
            </a:r>
          </a:p>
          <a:p>
            <a:r>
              <a:rPr lang="cs-CZ" dirty="0" smtClean="0">
                <a:solidFill>
                  <a:schemeClr val="tx2"/>
                </a:solidFill>
                <a:latin typeface="Arial" charset="0"/>
              </a:rPr>
              <a:t>Jiřina Dušková, </a:t>
            </a:r>
            <a:r>
              <a:rPr lang="cs-CZ" dirty="0" err="1" smtClean="0">
                <a:solidFill>
                  <a:schemeClr val="tx2"/>
                </a:solidFill>
                <a:latin typeface="Arial" charset="0"/>
              </a:rPr>
              <a:t>BSc</a:t>
            </a:r>
            <a:r>
              <a:rPr lang="cs-CZ" dirty="0" smtClean="0">
                <a:solidFill>
                  <a:schemeClr val="tx2"/>
                </a:solidFill>
                <a:latin typeface="Arial" charset="0"/>
              </a:rPr>
              <a:t>., CEBT</a:t>
            </a:r>
          </a:p>
          <a:p>
            <a:r>
              <a:rPr lang="cs-CZ" dirty="0" smtClean="0">
                <a:solidFill>
                  <a:schemeClr val="tx2"/>
                </a:solidFill>
                <a:latin typeface="Arial" charset="0"/>
              </a:rPr>
              <a:t>Tereza Mojžíšová, CEBT, CTBT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Method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cornea</a:t>
            </a:r>
            <a:r>
              <a:rPr lang="cs-CZ" dirty="0" smtClean="0"/>
              <a:t> </a:t>
            </a:r>
            <a:r>
              <a:rPr lang="cs-CZ" dirty="0" err="1" smtClean="0"/>
              <a:t>tissue</a:t>
            </a:r>
            <a:r>
              <a:rPr lang="cs-CZ" dirty="0" smtClean="0"/>
              <a:t> </a:t>
            </a:r>
            <a:r>
              <a:rPr lang="cs-CZ" dirty="0" err="1" smtClean="0"/>
              <a:t>retrieval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Corneoscleral</a:t>
            </a:r>
            <a:r>
              <a:rPr lang="en-US" dirty="0" smtClean="0"/>
              <a:t> excision, using Castroviejo Scissors and </a:t>
            </a:r>
            <a:r>
              <a:rPr lang="en-US" dirty="0" err="1" smtClean="0"/>
              <a:t>localy</a:t>
            </a:r>
            <a:r>
              <a:rPr lang="en-US" dirty="0" smtClean="0"/>
              <a:t> Designed</a:t>
            </a:r>
            <a:r>
              <a:rPr lang="cs-CZ" dirty="0" smtClean="0"/>
              <a:t> </a:t>
            </a:r>
            <a:r>
              <a:rPr lang="en-US" dirty="0" smtClean="0"/>
              <a:t>Trephine</a:t>
            </a:r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 smtClean="0"/>
          </a:p>
        </p:txBody>
      </p:sp>
      <p:pic>
        <p:nvPicPr>
          <p:cNvPr id="5" name="Picture 4" descr="Prezentace 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29000"/>
            <a:ext cx="3168650" cy="244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7" descr="Exciz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1340768"/>
            <a:ext cx="3816424" cy="4770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Activities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7972452" cy="432436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1993</a:t>
            </a:r>
            <a:r>
              <a:rPr lang="cs-CZ" dirty="0" smtClean="0"/>
              <a:t> </a:t>
            </a:r>
            <a:r>
              <a:rPr lang="en-US" dirty="0" smtClean="0"/>
              <a:t>– </a:t>
            </a:r>
            <a:r>
              <a:rPr lang="cs-CZ" dirty="0" smtClean="0"/>
              <a:t>TBI </a:t>
            </a:r>
            <a:r>
              <a:rPr lang="en-US" dirty="0" smtClean="0"/>
              <a:t>European Training Center </a:t>
            </a:r>
            <a:r>
              <a:rPr lang="cs-CZ" dirty="0" smtClean="0"/>
              <a:t>in IEBP</a:t>
            </a:r>
            <a:endParaRPr lang="en-US" dirty="0" smtClean="0"/>
          </a:p>
          <a:p>
            <a:r>
              <a:rPr lang="en-US" dirty="0" smtClean="0"/>
              <a:t>1997 –</a:t>
            </a:r>
            <a:r>
              <a:rPr lang="cs-CZ" dirty="0" smtClean="0"/>
              <a:t> </a:t>
            </a:r>
            <a:r>
              <a:rPr lang="en-US" dirty="0" smtClean="0"/>
              <a:t>Educational Visit for Prague Technicians to the TBI Center, Baltimore</a:t>
            </a:r>
          </a:p>
          <a:p>
            <a:r>
              <a:rPr lang="en-US" dirty="0" smtClean="0"/>
              <a:t>IFETB Meetings</a:t>
            </a:r>
          </a:p>
          <a:p>
            <a:pPr lvl="1"/>
            <a:r>
              <a:rPr lang="en-US" dirty="0" smtClean="0"/>
              <a:t>Prague 1996</a:t>
            </a:r>
          </a:p>
          <a:p>
            <a:pPr lvl="1"/>
            <a:r>
              <a:rPr lang="en-US" dirty="0" smtClean="0"/>
              <a:t>Istanbul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2000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IFETB Meeting  - Bratislava 2003 </a:t>
            </a:r>
          </a:p>
          <a:p>
            <a:pPr lvl="1"/>
            <a:r>
              <a:rPr lang="en-US" dirty="0" smtClean="0"/>
              <a:t>IFETB Managers Meeting</a:t>
            </a:r>
            <a:r>
              <a:rPr lang="cs-CZ" dirty="0" smtClean="0"/>
              <a:t> 2005</a:t>
            </a:r>
            <a:endParaRPr lang="en-US" dirty="0" smtClean="0"/>
          </a:p>
          <a:p>
            <a:r>
              <a:rPr lang="en-US" dirty="0" smtClean="0"/>
              <a:t>EEBA Annual Meetings</a:t>
            </a:r>
            <a:r>
              <a:rPr lang="cs-CZ" dirty="0" smtClean="0"/>
              <a:t> </a:t>
            </a:r>
            <a:r>
              <a:rPr lang="en-US" dirty="0" smtClean="0"/>
              <a:t>participations</a:t>
            </a:r>
          </a:p>
          <a:p>
            <a:pPr lvl="1"/>
            <a:r>
              <a:rPr lang="en-US" dirty="0" smtClean="0"/>
              <a:t>1995 - 201</a:t>
            </a:r>
            <a:r>
              <a:rPr lang="cs-CZ" dirty="0" smtClean="0"/>
              <a:t>3</a:t>
            </a:r>
            <a:endParaRPr lang="en-US" dirty="0" smtClean="0"/>
          </a:p>
          <a:p>
            <a:r>
              <a:rPr lang="en-US" dirty="0" smtClean="0"/>
              <a:t>National, Regional Conference, Meetings</a:t>
            </a:r>
          </a:p>
          <a:p>
            <a:r>
              <a:rPr lang="en-US" dirty="0" smtClean="0"/>
              <a:t>Lectures  for medical students, nurses, ophthalmologists, surgeons, collecting centers, new locations</a:t>
            </a:r>
          </a:p>
          <a:p>
            <a:endParaRPr lang="en-US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IFETB </a:t>
            </a:r>
            <a:r>
              <a:rPr lang="cs-CZ" dirty="0" err="1" smtClean="0"/>
              <a:t>Training</a:t>
            </a:r>
            <a:r>
              <a:rPr lang="cs-CZ" dirty="0" smtClean="0"/>
              <a:t> Center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28596" y="1142984"/>
            <a:ext cx="4038600" cy="397145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Training center has comprehensive and structured training program for medical professionals to include medical directors, medical supervisors, pathologists, eye bank managers and technicians.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457630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Program is comprised of intensive, customized courses, designed to fulfill the specific needs of participants</a:t>
            </a:r>
          </a:p>
          <a:p>
            <a:r>
              <a:rPr lang="en-US" dirty="0" smtClean="0"/>
              <a:t>Depending on background and position of trainee, program extend</a:t>
            </a:r>
            <a:r>
              <a:rPr lang="cs-CZ" dirty="0" err="1" smtClean="0"/>
              <a:t>ed</a:t>
            </a:r>
            <a:r>
              <a:rPr lang="en-US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1</a:t>
            </a:r>
            <a:r>
              <a:rPr lang="en-US" dirty="0" smtClean="0"/>
              <a:t> up to 12 weeks. </a:t>
            </a:r>
            <a:endParaRPr lang="cs-CZ" dirty="0" smtClean="0"/>
          </a:p>
          <a:p>
            <a:r>
              <a:rPr lang="cs-CZ" dirty="0" smtClean="0"/>
              <a:t>T</a:t>
            </a:r>
            <a:r>
              <a:rPr lang="en-US" dirty="0" smtClean="0"/>
              <a:t>raining center has trained more than 1</a:t>
            </a:r>
            <a:r>
              <a:rPr lang="cs-CZ" dirty="0" smtClean="0"/>
              <a:t>4</a:t>
            </a:r>
            <a:r>
              <a:rPr lang="en-US" dirty="0" smtClean="0"/>
              <a:t>0 professionals </a:t>
            </a:r>
            <a:r>
              <a:rPr lang="cs-CZ" dirty="0" smtClean="0"/>
              <a:t> </a:t>
            </a:r>
            <a:r>
              <a:rPr lang="en-US" dirty="0" smtClean="0"/>
              <a:t>around the globe.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TS10167455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E7A204C-C62F-49B4-A8BD-7BD08EA2FA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TS101674551</Template>
  <TotalTime>0</TotalTime>
  <Words>606</Words>
  <Application>Microsoft Office PowerPoint</Application>
  <PresentationFormat>Předvádění na obrazovce (4:3)</PresentationFormat>
  <Paragraphs>103</Paragraphs>
  <Slides>19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TS101674551</vt:lpstr>
      <vt:lpstr>       International Eye Bank of Prague Ocular Tissue Bank OTB01  History, Present and Future           Member of International Federation of Eye &amp; Tissue Banks, USA   </vt:lpstr>
      <vt:lpstr>Ocular Tissue Bank OTB01/ International Eye Bank of Prague</vt:lpstr>
      <vt:lpstr>Type of tissues provides by IEBP</vt:lpstr>
      <vt:lpstr>National Certification</vt:lpstr>
      <vt:lpstr>International Accreditation</vt:lpstr>
      <vt:lpstr>Eye Bank Staff</vt:lpstr>
      <vt:lpstr>Method of cornea tissue retrieval</vt:lpstr>
      <vt:lpstr>Educational Activities</vt:lpstr>
      <vt:lpstr>IFETB Training Center</vt:lpstr>
      <vt:lpstr>Training lectures, practical demontrations…..</vt:lpstr>
      <vt:lpstr>Some memories with friends……</vt:lpstr>
      <vt:lpstr>Training for Pre Cut Program, TBI, NEBC, Memphis</vt:lpstr>
      <vt:lpstr>Pre Cut Training 2009</vt:lpstr>
      <vt:lpstr>Snímek 14</vt:lpstr>
      <vt:lpstr>Processing tissues for DSAEK – MORIA microkeratome</vt:lpstr>
      <vt:lpstr>Preparation in Clean Room - GMP Grade A air quality</vt:lpstr>
      <vt:lpstr>Pre Cut Tissue for Lamellar Keratoplasty</vt:lpstr>
      <vt:lpstr>Snímek 18</vt:lpstr>
      <vt:lpstr>Thank you for your invitation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2012-02-12T14:00:12Z</dcterms:created>
  <dcterms:modified xsi:type="dcterms:W3CDTF">2013-06-06T20:02:55Z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TC016745519991</vt:lpwstr>
  </property>
</Properties>
</file>