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sldIdLst>
    <p:sldId id="256" r:id="rId4"/>
    <p:sldId id="262" r:id="rId5"/>
    <p:sldId id="258" r:id="rId6"/>
    <p:sldId id="260" r:id="rId7"/>
    <p:sldId id="259" r:id="rId8"/>
    <p:sldId id="257" r:id="rId9"/>
    <p:sldId id="261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1439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988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5A552D-C5D2-4907-8CEA-5A9F1F238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971F-FACA-4DBB-A225-52F12D195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95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CF8A-E3EB-4CD2-8AEB-33BBCB5B9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07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44DD-165F-460E-BD77-3B436A748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49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CBCB3-9E4B-43FD-A116-1BAFA7DF2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927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61B6C-C55A-4406-8C07-3BD3EBB59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58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138D4-7041-4C78-B5D1-96A3C1031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881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9D553-F475-4C3E-9F57-F60CA1F484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447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368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F8B5E-A5B5-4F11-9B25-D4C74024E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60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76BA5-A385-49A9-8B66-037CAE513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77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7D07A-5EE1-49F0-90D6-2AF81A8E7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892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399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26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1202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9493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0125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1594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2016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D1F6A-C51B-4854-916E-2FBE2CF160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63688" y="1600200"/>
            <a:ext cx="6923112" cy="452596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Adobe Caslon Pro" pitchFamily="18" charset="-18"/>
              </a:defRPr>
            </a:lvl1pPr>
          </a:lstStyle>
          <a:p>
            <a:fld id="{FD17FA3B-C404-4317-B0BC-953931111309}" type="datetimeFigureOut">
              <a:rPr lang="pl-PL" smtClean="0"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dobe Caslon Pro" pitchFamily="18" charset="-18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Adobe Caslon Pro" pitchFamily="18" charset="-18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Symbol zastępczy zawartości 3" descr="pasek.JPG"/>
          <p:cNvPicPr>
            <a:picLocks noChangeAspect="1"/>
          </p:cNvPicPr>
          <p:nvPr/>
        </p:nvPicPr>
        <p:blipFill>
          <a:blip r:embed="rId13"/>
          <a:srcRect l="2614"/>
          <a:stretch>
            <a:fillRect/>
          </a:stretch>
        </p:blipFill>
        <p:spPr>
          <a:xfrm rot="16200000">
            <a:off x="-2786058" y="2786058"/>
            <a:ext cx="6858000" cy="12858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dobe Caslon Pro" pitchFamily="18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Caslon Pro" pitchFamily="18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dobe Caslon Pro" pitchFamily="18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Caslon Pro" pitchFamily="18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dobe Caslon Pro" pitchFamily="18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dobe Caslon Pro" pitchFamily="18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1988840"/>
            <a:ext cx="7772400" cy="1758057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Pracownia Inżynierii Szpiku</a:t>
            </a:r>
            <a:br>
              <a:rPr lang="pl-PL" sz="4400" b="1" dirty="0" smtClean="0"/>
            </a:br>
            <a:r>
              <a:rPr lang="pl-PL" sz="4400" b="1" dirty="0" smtClean="0"/>
              <a:t>i Banku Komórek </a:t>
            </a:r>
            <a:endParaRPr lang="pl-PL" sz="4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Samodzielnego Publicznego Szpitala Klinicznego im. Adama Mielęckiego Śląskiego Uniwersytetu Medycznego </a:t>
            </a: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w </a:t>
            </a:r>
            <a:r>
              <a:rPr lang="pl-PL" sz="2800" b="1" dirty="0" smtClean="0">
                <a:solidFill>
                  <a:schemeClr val="tx1"/>
                </a:solidFill>
              </a:rPr>
              <a:t>Katowicach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14460"/>
              </p:ext>
            </p:extLst>
          </p:nvPr>
        </p:nvGraphicFramePr>
        <p:xfrm>
          <a:off x="3275856" y="260648"/>
          <a:ext cx="3561904" cy="1795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438537" imgH="719269" progId="CorelPhotoPaint.Image.8">
                  <p:embed/>
                </p:oleObj>
              </mc:Choice>
              <mc:Fallback>
                <p:oleObj r:id="rId3" imgW="1438537" imgH="719269" progId="CorelPhotoPaint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60648"/>
                        <a:ext cx="3561904" cy="1795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6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4104456" cy="1143000"/>
          </a:xfrm>
        </p:spPr>
        <p:txBody>
          <a:bodyPr/>
          <a:lstStyle/>
          <a:p>
            <a:r>
              <a:rPr lang="pl-PL" dirty="0" smtClean="0"/>
              <a:t>Informacje organizacyjne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2060848"/>
            <a:ext cx="6264696" cy="446449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Pracownia Inżynierii Szpiku i Banku Komórek funkcjonuje w ramach Laboratorium Hematologicznego Oddziału Hematologii</a:t>
            </a:r>
            <a:br>
              <a:rPr lang="pl-PL" dirty="0" smtClean="0"/>
            </a:br>
            <a:r>
              <a:rPr lang="pl-PL" dirty="0" smtClean="0"/>
              <a:t>i Transplantacji Szpiku SPSK-M.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Ordynator Oddziału:</a:t>
            </a:r>
          </a:p>
          <a:p>
            <a:pPr marL="0" indent="0" algn="ctr">
              <a:buNone/>
            </a:pPr>
            <a:r>
              <a:rPr lang="pl-PL" dirty="0" smtClean="0"/>
              <a:t>Prof. dr hab. n. med. Sławomira Kyrcz-Krzemień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Kierownik Laboratorium:</a:t>
            </a:r>
          </a:p>
          <a:p>
            <a:pPr marL="0" indent="0" algn="ctr">
              <a:buNone/>
            </a:pPr>
            <a:r>
              <a:rPr lang="pl-PL" dirty="0" smtClean="0"/>
              <a:t>Dr n. przyr. Krystyna Jagoda</a:t>
            </a:r>
            <a:endParaRPr lang="pl-PL" dirty="0"/>
          </a:p>
        </p:txBody>
      </p:sp>
      <p:pic>
        <p:nvPicPr>
          <p:cNvPr id="4" name="Picture 2" descr="I:\moje\SOPY wzory druki\krop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1940212" cy="17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8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102canon\IMG_05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-2391" r="12266" b="1"/>
          <a:stretch/>
        </p:blipFill>
        <p:spPr bwMode="auto">
          <a:xfrm>
            <a:off x="6905490" y="1196752"/>
            <a:ext cx="2238510" cy="263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4536504" cy="1143000"/>
          </a:xfrm>
        </p:spPr>
        <p:txBody>
          <a:bodyPr/>
          <a:lstStyle/>
          <a:p>
            <a:r>
              <a:rPr lang="pl-PL" dirty="0" smtClean="0"/>
              <a:t>Czym się zajmujemy?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600201"/>
            <a:ext cx="5832648" cy="24768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Preparatyka i </a:t>
            </a:r>
            <a:r>
              <a:rPr lang="pl-PL" dirty="0" err="1" smtClean="0"/>
              <a:t>k</a:t>
            </a:r>
            <a:r>
              <a:rPr lang="pl-PL" dirty="0" err="1" smtClean="0"/>
              <a:t>rioprezerwacja</a:t>
            </a:r>
            <a:r>
              <a:rPr lang="pl-PL" dirty="0"/>
              <a:t> </a:t>
            </a:r>
            <a:r>
              <a:rPr lang="pl-PL" dirty="0" smtClean="0"/>
              <a:t>krwiotwórczych </a:t>
            </a:r>
            <a:r>
              <a:rPr lang="pl-PL" dirty="0" smtClean="0"/>
              <a:t>komórek macierzystych </a:t>
            </a:r>
            <a:r>
              <a:rPr lang="pl-PL" dirty="0"/>
              <a:t>(KKM</a:t>
            </a:r>
            <a:r>
              <a:rPr lang="pl-PL" dirty="0" smtClean="0"/>
              <a:t>) krwi </a:t>
            </a:r>
            <a:r>
              <a:rPr lang="pl-PL" dirty="0" smtClean="0"/>
              <a:t>obwodowej:</a:t>
            </a:r>
            <a:endParaRPr lang="pl-PL" dirty="0" smtClean="0"/>
          </a:p>
          <a:p>
            <a:pPr lvl="1">
              <a:lnSpc>
                <a:spcPct val="150000"/>
              </a:lnSpc>
            </a:pPr>
            <a:r>
              <a:rPr lang="pl-PL" dirty="0" smtClean="0"/>
              <a:t>Autologiczne</a:t>
            </a:r>
          </a:p>
          <a:p>
            <a:pPr lvl="1">
              <a:lnSpc>
                <a:spcPct val="150000"/>
              </a:lnSpc>
            </a:pPr>
            <a:r>
              <a:rPr lang="pl-PL" dirty="0" smtClean="0"/>
              <a:t>Allogeniczne</a:t>
            </a:r>
          </a:p>
        </p:txBody>
      </p:sp>
      <p:pic>
        <p:nvPicPr>
          <p:cNvPr id="2050" name="Picture 2" descr="E:\102canon\IMG_05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14685" r="31210" b="19878"/>
          <a:stretch/>
        </p:blipFill>
        <p:spPr bwMode="auto">
          <a:xfrm>
            <a:off x="1331640" y="4149080"/>
            <a:ext cx="2403322" cy="26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102canon\IMG_0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42" y="350962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4536504" cy="1143000"/>
          </a:xfrm>
        </p:spPr>
        <p:txBody>
          <a:bodyPr/>
          <a:lstStyle/>
          <a:p>
            <a:r>
              <a:rPr lang="pl-PL" dirty="0" smtClean="0"/>
              <a:t>Czym się zajmujemy? </a:t>
            </a:r>
            <a:r>
              <a:rPr lang="pl-PL" dirty="0" smtClean="0"/>
              <a:t>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2204" y="1421762"/>
            <a:ext cx="7168268" cy="15407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Rozmrażanie </a:t>
            </a:r>
            <a:r>
              <a:rPr lang="pl-PL" dirty="0" smtClean="0"/>
              <a:t>preparatów z </a:t>
            </a:r>
            <a:r>
              <a:rPr lang="pl-PL" dirty="0" err="1" smtClean="0"/>
              <a:t>krioprezerwowanymi</a:t>
            </a:r>
            <a:r>
              <a:rPr lang="pl-PL" dirty="0" smtClean="0"/>
              <a:t> KKM</a:t>
            </a:r>
            <a:br>
              <a:rPr lang="pl-PL" dirty="0" smtClean="0"/>
            </a:br>
            <a:r>
              <a:rPr lang="pl-PL" dirty="0" smtClean="0"/>
              <a:t>w procedurach  transplantacyjnych</a:t>
            </a:r>
            <a:endParaRPr lang="pl-PL" dirty="0"/>
          </a:p>
        </p:txBody>
      </p:sp>
      <p:pic>
        <p:nvPicPr>
          <p:cNvPr id="2051" name="Picture 3" descr="C:\Users\Gorausiki\Desktop\Barkey plasmath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3159613" cy="40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4104456" cy="1143000"/>
          </a:xfrm>
        </p:spPr>
        <p:txBody>
          <a:bodyPr/>
          <a:lstStyle/>
          <a:p>
            <a:r>
              <a:rPr lang="pl-PL" dirty="0" smtClean="0"/>
              <a:t>Czym się zajmujemy? cd</a:t>
            </a:r>
            <a:r>
              <a:rPr lang="pl-PL" dirty="0" smtClean="0"/>
              <a:t>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1495" y="1509248"/>
            <a:ext cx="6264696" cy="12527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Przeprowadzanie procedur selekcji pozytywnych</a:t>
            </a:r>
            <a:br>
              <a:rPr lang="pl-PL" dirty="0" smtClean="0"/>
            </a:br>
            <a:r>
              <a:rPr lang="pl-PL" dirty="0" smtClean="0"/>
              <a:t>i negatywnych metodą </a:t>
            </a:r>
            <a:r>
              <a:rPr lang="pl-PL" dirty="0" err="1" smtClean="0"/>
              <a:t>immunomagnetyczną</a:t>
            </a:r>
            <a:endParaRPr lang="pl-PL" dirty="0"/>
          </a:p>
        </p:txBody>
      </p:sp>
      <p:pic>
        <p:nvPicPr>
          <p:cNvPr id="3074" name="Picture 2" descr="E:\102canon\IMG_05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r="46961"/>
          <a:stretch/>
        </p:blipFill>
        <p:spPr bwMode="auto">
          <a:xfrm>
            <a:off x="3972731" y="2761983"/>
            <a:ext cx="260222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2448272" cy="1143000"/>
          </a:xfrm>
        </p:spPr>
        <p:txBody>
          <a:bodyPr/>
          <a:lstStyle/>
          <a:p>
            <a:r>
              <a:rPr lang="pl-PL" dirty="0" smtClean="0"/>
              <a:t>Trochę historii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249956"/>
            <a:ext cx="6480720" cy="52836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Najważniejsze daty: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lipiec 1990 r. – p</a:t>
            </a:r>
            <a:r>
              <a:rPr lang="pl-PL" dirty="0" smtClean="0"/>
              <a:t>ierwsza </a:t>
            </a:r>
            <a:r>
              <a:rPr lang="pl-PL" dirty="0" err="1" smtClean="0"/>
              <a:t>krioprezerwacja</a:t>
            </a:r>
            <a:r>
              <a:rPr lang="pl-PL" dirty="0" smtClean="0"/>
              <a:t> materiału </a:t>
            </a:r>
            <a:r>
              <a:rPr lang="pl-PL" dirty="0" smtClean="0"/>
              <a:t>autologicznego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grudzień 1990 r. </a:t>
            </a:r>
            <a:r>
              <a:rPr lang="pl-PL" dirty="0" smtClean="0"/>
              <a:t>– pierwsza </a:t>
            </a:r>
            <a:r>
              <a:rPr lang="pl-PL" dirty="0" err="1" smtClean="0"/>
              <a:t>krioprezerwacja</a:t>
            </a:r>
            <a:r>
              <a:rPr lang="pl-PL" dirty="0" smtClean="0"/>
              <a:t> </a:t>
            </a:r>
            <a:r>
              <a:rPr lang="pl-PL" dirty="0"/>
              <a:t>materiału </a:t>
            </a:r>
            <a:r>
              <a:rPr lang="pl-PL" dirty="0" smtClean="0"/>
              <a:t>allogenicznego </a:t>
            </a:r>
            <a:endParaRPr lang="pl-PL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2006 r. – wydziele</a:t>
            </a:r>
            <a:r>
              <a:rPr lang="pl-PL" dirty="0" smtClean="0"/>
              <a:t>nie Pracowni jako komórki organizacyjnej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listopad 2011 r. – </a:t>
            </a:r>
            <a:r>
              <a:rPr lang="pl-PL" dirty="0"/>
              <a:t>uzyskanie pozwolenia MZ na </a:t>
            </a:r>
            <a:r>
              <a:rPr lang="pl-PL" dirty="0" smtClean="0"/>
              <a:t>pobieranie, przechowywanie </a:t>
            </a:r>
            <a:r>
              <a:rPr lang="pl-PL" dirty="0"/>
              <a:t>i </a:t>
            </a:r>
            <a:r>
              <a:rPr lang="pl-PL" dirty="0" smtClean="0"/>
              <a:t>przeszczepianie KKM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4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730260" y="2492896"/>
            <a:ext cx="5082100" cy="1470025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Dziękuję za uwagę</a:t>
            </a:r>
            <a:r>
              <a:rPr lang="pl-PL" sz="4000" b="1" dirty="0" smtClean="0"/>
              <a:t>!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42197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otyw1">
  <a:themeElements>
    <a:clrScheme name="Motyw pakietu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Motyw pakiet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N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99</TotalTime>
  <Words>119</Words>
  <Application>Microsoft Office PowerPoint</Application>
  <PresentationFormat>Pokaz na ekranie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Motyw1</vt:lpstr>
      <vt:lpstr>1_Default Design</vt:lpstr>
      <vt:lpstr>DNA</vt:lpstr>
      <vt:lpstr>CorelPhotoPaint.Image.8</vt:lpstr>
      <vt:lpstr>Pracownia Inżynierii Szpiku i Banku Komórek </vt:lpstr>
      <vt:lpstr>Informacje organizacyjne</vt:lpstr>
      <vt:lpstr>Czym się zajmujemy?</vt:lpstr>
      <vt:lpstr>Czym się zajmujemy? cd.</vt:lpstr>
      <vt:lpstr>Czym się zajmujemy? cd..</vt:lpstr>
      <vt:lpstr>Trochę historii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Pracownia Inżynierii Szpiku i Banku Komórek</dc:title>
  <dc:creator>Szarlus</dc:creator>
  <cp:lastModifiedBy>Gorausiki</cp:lastModifiedBy>
  <cp:revision>15</cp:revision>
  <dcterms:created xsi:type="dcterms:W3CDTF">2013-06-06T17:17:02Z</dcterms:created>
  <dcterms:modified xsi:type="dcterms:W3CDTF">2013-06-07T17:31:32Z</dcterms:modified>
</cp:coreProperties>
</file>