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7" r:id="rId2"/>
    <p:sldId id="262" r:id="rId3"/>
    <p:sldId id="268" r:id="rId4"/>
    <p:sldId id="264" r:id="rId5"/>
    <p:sldId id="261" r:id="rId6"/>
    <p:sldId id="263" r:id="rId7"/>
    <p:sldId id="259" r:id="rId8"/>
    <p:sldId id="269" r:id="rId9"/>
    <p:sldId id="265" r:id="rId10"/>
    <p:sldId id="270" r:id="rId11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1" autoAdjust="0"/>
    <p:restoredTop sz="94629" autoAdjust="0"/>
  </p:normalViewPr>
  <p:slideViewPr>
    <p:cSldViewPr>
      <p:cViewPr>
        <p:scale>
          <a:sx n="66" d="100"/>
          <a:sy n="66" d="100"/>
        </p:scale>
        <p:origin x="-1476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2355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6442-42FA-4C11-B616-C71154332972}" type="datetimeFigureOut">
              <a:rPr lang="pl-PL"/>
              <a:pPr>
                <a:defRPr/>
              </a:pPr>
              <a:t>2013-06-07</a:t>
            </a:fld>
            <a:endParaRPr lang="pl-PL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E13B5-DA19-4C36-B9C2-179FB882E2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0CCB1-B333-4E03-B8EB-62E21C387DF6}" type="datetimeFigureOut">
              <a:rPr lang="pl-PL"/>
              <a:pPr>
                <a:defRPr/>
              </a:pPr>
              <a:t>2013-06-07</a:t>
            </a:fld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4FABD-C35A-41B9-95B7-E089030A95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F67C6-7256-4257-95DE-2A173DAA9410}" type="datetimeFigureOut">
              <a:rPr lang="pl-PL"/>
              <a:pPr>
                <a:defRPr/>
              </a:pPr>
              <a:t>2013-06-07</a:t>
            </a:fld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5FD49-7123-4BCC-92EC-160A01DA1B6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7C736-4AAE-435B-81F0-65CDCE1B5A13}" type="datetimeFigureOut">
              <a:rPr lang="pl-PL"/>
              <a:pPr>
                <a:defRPr/>
              </a:pPr>
              <a:t>2013-06-07</a:t>
            </a:fld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EA138-0814-494A-9361-CDD91A94795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0A316-0337-47B8-A899-D804614905C2}" type="datetimeFigureOut">
              <a:rPr lang="pl-PL"/>
              <a:pPr>
                <a:defRPr/>
              </a:pPr>
              <a:t>2013-06-07</a:t>
            </a:fld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F54D1-9ED6-4DC6-A1B6-9811AB0A1C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B0A7F-F5C7-4A88-A60A-848322C26750}" type="datetimeFigureOut">
              <a:rPr lang="pl-PL"/>
              <a:pPr>
                <a:defRPr/>
              </a:pPr>
              <a:t>2013-06-07</a:t>
            </a:fld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3EDFC-5EF7-454D-885E-91FFCFB0C9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1EB9C-E4D7-42E8-A583-B9A9AEC09BA6}" type="datetimeFigureOut">
              <a:rPr lang="pl-PL"/>
              <a:pPr>
                <a:defRPr/>
              </a:pPr>
              <a:t>2013-06-07</a:t>
            </a:fld>
            <a:endParaRPr lang="pl-PL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3359D-43D6-4DD6-BCE9-925A0ED8E9A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6B830-8609-487B-AEB8-9A4BC838C9D7}" type="datetimeFigureOut">
              <a:rPr lang="pl-PL"/>
              <a:pPr>
                <a:defRPr/>
              </a:pPr>
              <a:t>2013-06-07</a:t>
            </a:fld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D525-F903-4606-9CFD-E702705D4AD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E1D79-1D2F-4F56-A0F3-291491F945F3}" type="datetimeFigureOut">
              <a:rPr lang="pl-PL"/>
              <a:pPr>
                <a:defRPr/>
              </a:pPr>
              <a:t>2013-06-07</a:t>
            </a:fld>
            <a:endParaRPr lang="pl-PL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F0FBC-938C-4B8E-A878-41624525E0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F5DA5-B423-4939-ABAC-49EC828592B7}" type="datetimeFigureOut">
              <a:rPr lang="pl-PL"/>
              <a:pPr>
                <a:defRPr/>
              </a:pPr>
              <a:t>2013-06-07</a:t>
            </a:fld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5EE0-24A4-46A8-870D-6642A56F81A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D3F91-289B-4D95-9FF4-6F4C4076B6FB}" type="datetimeFigureOut">
              <a:rPr lang="pl-PL"/>
              <a:pPr>
                <a:defRPr/>
              </a:pPr>
              <a:t>2013-06-07</a:t>
            </a:fld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5DA93-E491-4086-9195-7FC001D3DB9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22531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2400">
                <a:latin typeface="Times New Roman" pitchFamily="18" charset="0"/>
              </a:endParaRPr>
            </a:p>
          </p:txBody>
        </p:sp>
        <p:sp>
          <p:nvSpPr>
            <p:cNvPr id="22532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22533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9B97340-1E00-4F72-827F-4711ABEC7919}" type="datetimeFigureOut">
              <a:rPr lang="pl-PL"/>
              <a:pPr>
                <a:defRPr/>
              </a:pPr>
              <a:t>2013-06-07</a:t>
            </a:fld>
            <a:endParaRPr lang="pl-PL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CB0FDDE-9114-4C62-BD5F-9BF0C5589D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6"/>
          <p:cNvSpPr>
            <a:spLocks noChangeArrowheads="1"/>
          </p:cNvSpPr>
          <p:nvPr/>
        </p:nvSpPr>
        <p:spPr bwMode="auto">
          <a:xfrm>
            <a:off x="28575" y="2446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pic>
        <p:nvPicPr>
          <p:cNvPr id="13314" name="Picture 5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836613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-107950" y="1116013"/>
            <a:ext cx="775493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56733" bIns="0" anchor="ctr">
            <a:spAutoFit/>
          </a:bodyPr>
          <a:lstStyle/>
          <a:p>
            <a:pPr indent="449263" algn="ctr"/>
            <a:r>
              <a:rPr lang="pl-PL" sz="24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Bank Komórek Krwiotwórczych</a:t>
            </a:r>
            <a:endParaRPr lang="pl-PL" sz="2400" b="1">
              <a:latin typeface="Arial" charset="0"/>
            </a:endParaRPr>
          </a:p>
          <a:p>
            <a:pPr indent="449263" algn="ctr" eaLnBrk="0" hangingPunct="0"/>
            <a:r>
              <a:rPr lang="pl-PL" sz="24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i Krwi P</a:t>
            </a:r>
            <a:r>
              <a:rPr lang="pl-PL" sz="2400" b="1">
                <a:solidFill>
                  <a:srgbClr val="FF0000"/>
                </a:solidFill>
                <a:latin typeface="Arial" charset="0"/>
              </a:rPr>
              <a:t>ę</a:t>
            </a:r>
            <a:r>
              <a:rPr lang="pl-PL" sz="24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powinowej</a:t>
            </a:r>
            <a:endParaRPr lang="pl-PL" sz="2400" b="1">
              <a:latin typeface="Arial" charset="0"/>
            </a:endParaRPr>
          </a:p>
          <a:p>
            <a:pPr indent="449263" algn="ctr" eaLnBrk="0" hangingPunct="0"/>
            <a:r>
              <a:rPr lang="pl-PL" sz="2000" b="1">
                <a:solidFill>
                  <a:srgbClr val="000080"/>
                </a:solidFill>
                <a:latin typeface="Arial" charset="0"/>
              </a:rPr>
              <a:t>Kated</a:t>
            </a:r>
            <a:r>
              <a:rPr lang="pl-PL" sz="2000" b="1">
                <a:solidFill>
                  <a:srgbClr val="000080"/>
                </a:solidFill>
                <a:latin typeface="Arial" charset="0"/>
                <a:cs typeface="Times New Roman" pitchFamily="18" charset="0"/>
              </a:rPr>
              <a:t>ry i Kliniki Hematologii, Onkologii</a:t>
            </a:r>
            <a:endParaRPr lang="pl-PL" sz="2000">
              <a:latin typeface="Arial" charset="0"/>
            </a:endParaRPr>
          </a:p>
          <a:p>
            <a:pPr indent="449263" algn="ctr" eaLnBrk="0" hangingPunct="0"/>
            <a:r>
              <a:rPr lang="pl-PL" sz="2000" b="1">
                <a:solidFill>
                  <a:srgbClr val="000080"/>
                </a:solidFill>
                <a:latin typeface="Arial" charset="0"/>
                <a:cs typeface="Times New Roman" pitchFamily="18" charset="0"/>
              </a:rPr>
              <a:t>    i Chorób Wewnętrznych</a:t>
            </a:r>
            <a:endParaRPr lang="pl-PL" sz="2000">
              <a:latin typeface="Arial" charset="0"/>
            </a:endParaRPr>
          </a:p>
          <a:p>
            <a:pPr indent="449263" algn="ctr" eaLnBrk="0" hangingPunct="0"/>
            <a:r>
              <a:rPr lang="pl-PL" sz="2000" b="1">
                <a:solidFill>
                  <a:srgbClr val="000080"/>
                </a:solidFill>
                <a:latin typeface="Arial" charset="0"/>
                <a:cs typeface="Times New Roman" pitchFamily="18" charset="0"/>
              </a:rPr>
              <a:t>Warszawskiego Uniwersytetu Medycznego</a:t>
            </a:r>
            <a:endParaRPr lang="pl-PL" sz="2000">
              <a:latin typeface="Arial" charset="0"/>
              <a:cs typeface="Times New Roman" pitchFamily="18" charset="0"/>
            </a:endParaRPr>
          </a:p>
          <a:p>
            <a:pPr indent="449263" algn="ctr" eaLnBrk="0" hangingPunct="0"/>
            <a:r>
              <a:rPr lang="pl-PL" sz="2000" b="1">
                <a:latin typeface="Arial" charset="0"/>
                <a:cs typeface="Times New Roman" pitchFamily="18" charset="0"/>
              </a:rPr>
              <a:t>SP CSK ul. Banacha 1a, </a:t>
            </a:r>
          </a:p>
          <a:p>
            <a:pPr indent="449263" algn="ctr" eaLnBrk="0" hangingPunct="0"/>
            <a:r>
              <a:rPr lang="pl-PL" sz="2000" b="1">
                <a:latin typeface="Arial" charset="0"/>
                <a:cs typeface="Times New Roman" pitchFamily="18" charset="0"/>
              </a:rPr>
              <a:t>02-097 Warszawa, </a:t>
            </a:r>
            <a:endParaRPr lang="pl-PL" sz="2000">
              <a:latin typeface="Arial" charset="0"/>
              <a:cs typeface="Times New Roman" pitchFamily="18" charset="0"/>
            </a:endParaRPr>
          </a:p>
          <a:p>
            <a:pPr indent="449263" algn="ctr" eaLnBrk="0" hangingPunct="0"/>
            <a:r>
              <a:rPr lang="en-US" sz="2000" b="1">
                <a:latin typeface="Arial" charset="0"/>
                <a:cs typeface="Times New Roman" pitchFamily="18" charset="0"/>
              </a:rPr>
              <a:t>    </a:t>
            </a:r>
            <a:r>
              <a:rPr lang="pl-PL" sz="2000" b="1">
                <a:latin typeface="Arial" charset="0"/>
                <a:cs typeface="Times New Roman" pitchFamily="18" charset="0"/>
              </a:rPr>
              <a:t> tel. 599 14 02            fax 599 14 01</a:t>
            </a:r>
            <a:endParaRPr lang="pl-PL" sz="2000">
              <a:latin typeface="Arial" charset="0"/>
              <a:cs typeface="Times New Roman" pitchFamily="18" charset="0"/>
            </a:endParaRPr>
          </a:p>
          <a:p>
            <a:pPr indent="449263" algn="ctr" eaLnBrk="0" hangingPunct="0"/>
            <a:r>
              <a:rPr lang="pl-PL" sz="2000" b="1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pl-PL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        </a:t>
            </a:r>
            <a:r>
              <a:rPr lang="pl-PL" sz="3200" b="1" smtClean="0">
                <a:latin typeface="Verdana" pitchFamily="34" charset="0"/>
              </a:rPr>
              <a:t>Działalność BKKiKP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4841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1900" dirty="0" smtClean="0"/>
              <a:t> </a:t>
            </a:r>
            <a:r>
              <a:rPr lang="pl-PL" sz="2000" b="1" dirty="0" smtClean="0"/>
              <a:t>W </a:t>
            </a:r>
            <a:r>
              <a:rPr lang="pl-PL" sz="2000" dirty="0" smtClean="0"/>
              <a:t> przypadku wydawania  alogenicznego niespokrewnionego materiału przeszczepowego pobranego w </a:t>
            </a:r>
            <a:r>
              <a:rPr lang="pl-PL" sz="2000" dirty="0" err="1" smtClean="0"/>
              <a:t>BKKiKP</a:t>
            </a:r>
            <a:r>
              <a:rPr lang="pl-PL" sz="2000" dirty="0" smtClean="0"/>
              <a:t> </a:t>
            </a:r>
            <a:r>
              <a:rPr lang="pl-PL" sz="2000" b="1" dirty="0" smtClean="0"/>
              <a:t>od polskiego dawcy dla biorców leczonych</a:t>
            </a:r>
            <a:r>
              <a:rPr lang="pl-PL" sz="2000" dirty="0" smtClean="0"/>
              <a:t> </a:t>
            </a:r>
            <a:r>
              <a:rPr lang="pl-PL" sz="2000" b="1" dirty="0" smtClean="0"/>
              <a:t>w  zagranicznych klinikach transplantacyjnych, </a:t>
            </a:r>
            <a:r>
              <a:rPr lang="pl-PL" sz="2000" dirty="0" smtClean="0"/>
              <a:t> </a:t>
            </a:r>
            <a:r>
              <a:rPr lang="pl-PL" sz="2000" dirty="0" err="1" smtClean="0"/>
              <a:t>BKKiKP</a:t>
            </a:r>
            <a:r>
              <a:rPr lang="pl-PL" sz="2000" dirty="0" smtClean="0"/>
              <a:t> każdorazowo występuje do </a:t>
            </a:r>
            <a:r>
              <a:rPr lang="pl-PL" sz="2000" dirty="0" err="1" smtClean="0"/>
              <a:t>Poltransplantu</a:t>
            </a:r>
            <a:r>
              <a:rPr lang="pl-PL" sz="2000" dirty="0" smtClean="0"/>
              <a:t> o wyrażenie zgody na wywóz takiego materiału poza teren RP (szpik pobrany metodą operacyjną, komórki krwiotwórcze pobrane metodą </a:t>
            </a:r>
            <a:r>
              <a:rPr lang="pl-PL" sz="2000" dirty="0" err="1" smtClean="0"/>
              <a:t>cytaferezy</a:t>
            </a:r>
            <a:r>
              <a:rPr lang="pl-PL" sz="2000" dirty="0" smtClean="0"/>
              <a:t>).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sz="2000" dirty="0" smtClean="0"/>
          </a:p>
          <a:p>
            <a:pPr>
              <a:lnSpc>
                <a:spcPct val="80000"/>
              </a:lnSpc>
            </a:pPr>
            <a:r>
              <a:rPr lang="pl-PL" sz="2000" b="1" dirty="0" smtClean="0"/>
              <a:t>Wszystkie pobrane i  przygotowane w </a:t>
            </a:r>
            <a:r>
              <a:rPr lang="pl-PL" sz="2000" b="1" dirty="0" err="1" smtClean="0"/>
              <a:t>BKKiKP</a:t>
            </a:r>
            <a:r>
              <a:rPr lang="pl-PL" sz="2000" b="1" dirty="0" smtClean="0"/>
              <a:t> przeszczepy komórkowe zostały w ciągu </a:t>
            </a:r>
            <a:r>
              <a:rPr lang="pl-PL" sz="2000" b="1" dirty="0" smtClean="0"/>
              <a:t>48</a:t>
            </a:r>
            <a:r>
              <a:rPr lang="pl-PL" sz="2000" b="1" dirty="0" smtClean="0"/>
              <a:t> </a:t>
            </a:r>
            <a:r>
              <a:rPr lang="pl-PL" sz="2000" b="1" dirty="0" smtClean="0"/>
              <a:t>godz. przekazane do ośrodków transplantacyjnych w kraju  i zagranicą (Niemcy, Francja, Włochy, Belgia, Holandia, kraje skandynawskie, Rosja, Hiszpania, Portugalia, Australia, </a:t>
            </a:r>
            <a:r>
              <a:rPr lang="pl-PL" sz="2000" b="1" dirty="0" err="1" smtClean="0"/>
              <a:t>Wlk</a:t>
            </a:r>
            <a:r>
              <a:rPr lang="pl-PL" sz="2000" b="1" dirty="0" smtClean="0"/>
              <a:t>. Brytania, Kanada  i. </a:t>
            </a:r>
            <a:r>
              <a:rPr lang="pl-PL" sz="2000" b="1" dirty="0" err="1" smtClean="0"/>
              <a:t>in</a:t>
            </a:r>
            <a:r>
              <a:rPr lang="pl-PL" sz="2000" dirty="0" smtClean="0"/>
              <a:t>)</a:t>
            </a:r>
            <a:r>
              <a:rPr lang="pl-PL" sz="2000" b="1" dirty="0" smtClean="0"/>
              <a:t>.</a:t>
            </a:r>
            <a:r>
              <a:rPr lang="pl-PL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228600" y="1533525"/>
            <a:ext cx="86106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Arial" charset="0"/>
              </a:rPr>
              <a:t>  </a:t>
            </a:r>
          </a:p>
          <a:p>
            <a:pPr>
              <a:buFontTx/>
              <a:buChar char="•"/>
            </a:pPr>
            <a:r>
              <a:rPr lang="pl-PL" b="1">
                <a:latin typeface="Arial" charset="0"/>
              </a:rPr>
              <a:t>  </a:t>
            </a:r>
            <a:r>
              <a:rPr lang="pl-PL" b="1"/>
              <a:t>Bank Komórek Krwiotwórczych i Krwi Pępowinowej </a:t>
            </a:r>
            <a:r>
              <a:rPr lang="pl-PL"/>
              <a:t>(</a:t>
            </a:r>
            <a:r>
              <a:rPr lang="pl-PL" b="1"/>
              <a:t>BKKiKP) został utworzony w 1999 r. jako  integralna część Katedry i Kliniki Hematologii, Onkologii i Chorób Wewnętrznych Samodzielnego Publicznego  Centralnego Szpitala Klinicznego w Warszawie, a Zarządzeniem  nr 12/2003 Rektora Akademii Medycznej w Warszawie  został wydzielony  jako jednostka pomocnicza tej Kliniki. </a:t>
            </a:r>
            <a:r>
              <a:rPr lang="pl-PL"/>
              <a:t> </a:t>
            </a:r>
          </a:p>
          <a:p>
            <a:pPr>
              <a:buFontTx/>
              <a:buChar char="•"/>
            </a:pPr>
            <a:endParaRPr lang="pl-PL"/>
          </a:p>
          <a:p>
            <a:pPr>
              <a:buFontTx/>
              <a:buChar char="•"/>
            </a:pPr>
            <a:r>
              <a:rPr lang="pl-PL" b="1"/>
              <a:t> BKKiKP rozpoczął działalność  r. w oparciu o dotacje Komitetu Badan Naukowych (zakup niezbędnej aparatury) wsparte przez władze odpowiednich instytucji, które przeznaczyły na ten cel pomieszczenia (SP CSK, AM)</a:t>
            </a:r>
            <a:r>
              <a:rPr lang="pl-PL"/>
              <a:t> </a:t>
            </a:r>
            <a:r>
              <a:rPr lang="pl-PL" b="1"/>
              <a:t>oraz   w oparciu o fundusze charytatywne, dzięki którym dokonano  koniecznych remontów  i adaptacji (Fundacja „Polsat”, Gmina Centrum). </a:t>
            </a:r>
          </a:p>
          <a:p>
            <a:pPr>
              <a:buFontTx/>
              <a:buChar char="•"/>
            </a:pPr>
            <a:endParaRPr lang="pl-PL" b="1"/>
          </a:p>
          <a:p>
            <a:endParaRPr lang="pl-PL" b="1"/>
          </a:p>
          <a:p>
            <a:endParaRPr lang="pl-PL" b="1"/>
          </a:p>
        </p:txBody>
      </p:sp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2268538" y="609600"/>
            <a:ext cx="48402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 b="1">
                <a:latin typeface="Arial" charset="0"/>
              </a:rPr>
              <a:t> </a:t>
            </a:r>
            <a:r>
              <a:rPr lang="pl-PL" sz="3200" b="1">
                <a:solidFill>
                  <a:schemeClr val="hlink"/>
                </a:solidFill>
              </a:rPr>
              <a:t>Utworzenie  BKKiKP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 noChangeArrowheads="1"/>
          </p:cNvSpPr>
          <p:nvPr>
            <p:ph type="title"/>
          </p:nvPr>
        </p:nvSpPr>
        <p:spPr>
          <a:xfrm>
            <a:off x="1370013" y="-100013"/>
            <a:ext cx="7313612" cy="1143001"/>
          </a:xfrm>
        </p:spPr>
        <p:txBody>
          <a:bodyPr/>
          <a:lstStyle/>
          <a:p>
            <a:r>
              <a:rPr lang="pl-PL" smtClean="0"/>
              <a:t>      </a:t>
            </a:r>
            <a:r>
              <a:rPr lang="pl-PL" sz="3200" b="1" smtClean="0">
                <a:latin typeface="Verdana" pitchFamily="34" charset="0"/>
              </a:rPr>
              <a:t>Wymagane pozwolenia</a:t>
            </a:r>
          </a:p>
        </p:txBody>
      </p:sp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288925" y="1765300"/>
            <a:ext cx="8675688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1952625" algn="l"/>
              </a:tabLst>
            </a:pPr>
            <a:r>
              <a:rPr lang="pl-PL" b="1"/>
              <a:t>BKKiKP</a:t>
            </a:r>
            <a:r>
              <a:rPr lang="pl-PL"/>
              <a:t> </a:t>
            </a:r>
            <a:r>
              <a:rPr lang="pl-PL" b="1"/>
              <a:t>znajduje się  w ewidencji laboratoriów </a:t>
            </a:r>
          </a:p>
          <a:p>
            <a:pPr>
              <a:tabLst>
                <a:tab pos="1952625" algn="l"/>
              </a:tabLst>
            </a:pPr>
            <a:r>
              <a:rPr lang="pl-PL" b="1"/>
              <a:t> prowadzonej przez Krajową Radę Diagnostów Laboratoryjnych pod </a:t>
            </a:r>
            <a:r>
              <a:rPr lang="pl-PL" b="1">
                <a:solidFill>
                  <a:srgbClr val="FF3300"/>
                </a:solidFill>
              </a:rPr>
              <a:t>numerem identyfikacyjnym 2633</a:t>
            </a:r>
            <a:r>
              <a:rPr lang="pl-PL" b="1"/>
              <a:t> </a:t>
            </a:r>
          </a:p>
          <a:p>
            <a:pPr>
              <a:buFontTx/>
              <a:buChar char="•"/>
              <a:tabLst>
                <a:tab pos="1952625" algn="l"/>
              </a:tabLst>
            </a:pPr>
            <a:r>
              <a:rPr lang="pl-PL" b="1"/>
              <a:t> BKKiKP </a:t>
            </a:r>
            <a:r>
              <a:rPr lang="pl-PL" b="1">
                <a:solidFill>
                  <a:srgbClr val="FF3300"/>
                </a:solidFill>
              </a:rPr>
              <a:t>posiada zgodę Ministra Zdrowia</a:t>
            </a:r>
            <a:r>
              <a:rPr lang="pl-PL" b="1"/>
              <a:t> na wykonywane procedury i czynności w zakresie  „gromadzenia, testowania, przetwarzania, przechowywania i dystrybucji komórek krwiotwórczych ze szpiku, z krwi obwodowej i z krwi pępowinowej przeznaczonych do przeszczepiania” wydaną 12.11. 2012 r.  na okres 5-ciu lat.</a:t>
            </a:r>
          </a:p>
          <a:p>
            <a:pPr>
              <a:buFontTx/>
              <a:buChar char="•"/>
              <a:tabLst>
                <a:tab pos="1952625" algn="l"/>
              </a:tabLst>
            </a:pPr>
            <a:r>
              <a:rPr lang="pl-PL" b="1"/>
              <a:t> SP CSK (w tym klinika i BKKiKP) posiada </a:t>
            </a:r>
            <a:r>
              <a:rPr lang="pl-PL" b="1">
                <a:solidFill>
                  <a:srgbClr val="FF3300"/>
                </a:solidFill>
              </a:rPr>
              <a:t>certyfikat jakości ISO 9001 : 2008 ważny do 07.03 2015 r.</a:t>
            </a:r>
          </a:p>
          <a:p>
            <a:pPr>
              <a:buFontTx/>
              <a:buChar char="•"/>
              <a:tabLst>
                <a:tab pos="1952625" algn="l"/>
              </a:tabLst>
            </a:pPr>
            <a:r>
              <a:rPr lang="pl-PL" b="1"/>
              <a:t> Do wykonywania czynności  związanych z  pozyskiwaniem, preparowaniem, przechowywaniem materiału transplantacyjnego zatrudniony jest personel o  kwalifikacjach zgodnych z wymogami ustawy z dnia 1 lipca 2005 r. o pobieraniu, przechowywaniu i przeszczepianiu komórek, tkanek i narządów (Dz. U. Nr 169, poz. 1411).</a:t>
            </a:r>
            <a:r>
              <a:rPr lang="pl-PL"/>
              <a:t> </a:t>
            </a:r>
          </a:p>
          <a:p>
            <a:pPr algn="ctr" eaLnBrk="0" hangingPunct="0">
              <a:tabLst>
                <a:tab pos="1952625" algn="l"/>
              </a:tabLst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431925" y="946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6725" y="0"/>
            <a:ext cx="5672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0" y="990600"/>
            <a:ext cx="9144000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/>
              <a:t>Do zadań BKKiKP należy</a:t>
            </a:r>
            <a:r>
              <a:rPr lang="pl-PL" b="1"/>
              <a:t> : </a:t>
            </a:r>
          </a:p>
          <a:p>
            <a:r>
              <a:rPr lang="pl-PL" b="1"/>
              <a:t>                                       </a:t>
            </a:r>
          </a:p>
          <a:p>
            <a:r>
              <a:rPr lang="pl-PL" b="1"/>
              <a:t>                                       </a:t>
            </a:r>
            <a:r>
              <a:rPr lang="pl-PL" b="1">
                <a:solidFill>
                  <a:srgbClr val="FF3300"/>
                </a:solidFill>
              </a:rPr>
              <a:t>pobieranie (ze względu na zlokalizowanie  Ośrodka  Pobierającego  Kliniki na terenie Banku)</a:t>
            </a:r>
          </a:p>
          <a:p>
            <a:r>
              <a:rPr lang="pl-PL" b="1">
                <a:solidFill>
                  <a:srgbClr val="FF3300"/>
                </a:solidFill>
              </a:rPr>
              <a:t>                                       preparowanie, </a:t>
            </a:r>
          </a:p>
          <a:p>
            <a:r>
              <a:rPr lang="pl-PL" b="1">
                <a:solidFill>
                  <a:srgbClr val="FF3300"/>
                </a:solidFill>
              </a:rPr>
              <a:t>                                       testowanie, </a:t>
            </a:r>
          </a:p>
          <a:p>
            <a:r>
              <a:rPr lang="pl-PL" b="1">
                <a:solidFill>
                  <a:srgbClr val="FF3300"/>
                </a:solidFill>
              </a:rPr>
              <a:t>                                       przyjmowanie,</a:t>
            </a:r>
          </a:p>
          <a:p>
            <a:r>
              <a:rPr lang="pl-PL" b="1">
                <a:solidFill>
                  <a:srgbClr val="FF3300"/>
                </a:solidFill>
              </a:rPr>
              <a:t>                                       przechowywanie,</a:t>
            </a:r>
          </a:p>
          <a:p>
            <a:r>
              <a:rPr lang="pl-PL" b="1">
                <a:solidFill>
                  <a:srgbClr val="FF3300"/>
                </a:solidFill>
              </a:rPr>
              <a:t>                                       dystrybucja</a:t>
            </a:r>
          </a:p>
          <a:p>
            <a:r>
              <a:rPr lang="pl-PL" b="1"/>
              <a:t> </a:t>
            </a:r>
          </a:p>
          <a:p>
            <a:pPr>
              <a:buFontTx/>
              <a:buChar char="•"/>
            </a:pPr>
            <a:r>
              <a:rPr lang="pl-PL" b="1"/>
              <a:t> komórek krwiotwórczych ze szpiku, krwi pępowinowej  oraz  pobieranych metodą aferezy z krwi obwodowej  do przeszczepień allogenicznych  spokrewnionych i niespokrewnionych   </a:t>
            </a:r>
          </a:p>
          <a:p>
            <a:r>
              <a:rPr lang="pl-PL" b="1"/>
              <a:t>  </a:t>
            </a:r>
          </a:p>
          <a:p>
            <a:pPr>
              <a:buFontTx/>
              <a:buChar char="•"/>
            </a:pPr>
            <a:r>
              <a:rPr lang="pl-PL" b="1"/>
              <a:t> własnych  komórek krwiotwórczych chorych przeznaczonych do </a:t>
            </a:r>
          </a:p>
          <a:p>
            <a:r>
              <a:rPr lang="pl-PL" b="1"/>
              <a:t>przeszczepienia  autologicznego</a:t>
            </a:r>
          </a:p>
          <a:p>
            <a:endParaRPr lang="pl-PL" b="1"/>
          </a:p>
          <a:p>
            <a:pPr>
              <a:buFontTx/>
              <a:buChar char="•"/>
            </a:pPr>
            <a:r>
              <a:rPr lang="pl-PL" b="1"/>
              <a:t> umożliwienie podjęcia  wykonywania  najbardziej złożonych form </a:t>
            </a:r>
          </a:p>
          <a:p>
            <a:r>
              <a:rPr lang="pl-PL" b="1"/>
              <a:t>zabiegów  przeszczepiania komórek krwiotwórczych</a:t>
            </a:r>
          </a:p>
          <a:p>
            <a:endParaRPr lang="pl-PL" b="1"/>
          </a:p>
        </p:txBody>
      </p: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2843213" y="333375"/>
            <a:ext cx="38179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200" b="1">
                <a:solidFill>
                  <a:schemeClr val="hlink"/>
                </a:solidFill>
              </a:rPr>
              <a:t>Zadania BKKiKP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1600200" y="496888"/>
            <a:ext cx="6630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b="1">
                <a:solidFill>
                  <a:schemeClr val="hlink"/>
                </a:solidFill>
              </a:rPr>
              <a:t>Struktura organizacyjna BKKiKP</a:t>
            </a:r>
          </a:p>
        </p:txBody>
      </p: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76200" y="981075"/>
            <a:ext cx="8702675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pl-PL" b="1">
              <a:latin typeface="Arial" charset="0"/>
            </a:endParaRPr>
          </a:p>
          <a:p>
            <a:pPr marL="342900" indent="-342900">
              <a:buFontTx/>
              <a:buChar char="•"/>
            </a:pPr>
            <a:r>
              <a:rPr lang="pl-PL" b="1">
                <a:latin typeface="Arial" charset="0"/>
              </a:rPr>
              <a:t> </a:t>
            </a:r>
            <a:r>
              <a:rPr lang="pl-PL" sz="1600" b="1"/>
              <a:t>Kierownik i sekretariat</a:t>
            </a:r>
          </a:p>
          <a:p>
            <a:pPr marL="342900" indent="-342900"/>
            <a:endParaRPr lang="pl-PL" sz="1600" b="1"/>
          </a:p>
          <a:p>
            <a:pPr marL="342900" indent="-342900">
              <a:buFontTx/>
              <a:buChar char="•"/>
            </a:pPr>
            <a:r>
              <a:rPr lang="pl-PL" sz="1600" b="1"/>
              <a:t> </a:t>
            </a:r>
            <a:r>
              <a:rPr lang="pl-PL" sz="1600" b="1">
                <a:solidFill>
                  <a:srgbClr val="FF3300"/>
                </a:solidFill>
              </a:rPr>
              <a:t>Dział Pobierania Komórek Krwiotwórczych</a:t>
            </a:r>
            <a:endParaRPr lang="pl-PL" sz="1600">
              <a:solidFill>
                <a:srgbClr val="FF3300"/>
              </a:solidFill>
            </a:endParaRPr>
          </a:p>
          <a:p>
            <a:pPr marL="342900" indent="-342900"/>
            <a:r>
              <a:rPr lang="pl-PL" sz="1600"/>
              <a:t>     </a:t>
            </a:r>
            <a:r>
              <a:rPr lang="pl-PL" sz="1600" b="1"/>
              <a:t>a. pracownia cytoaferezy</a:t>
            </a:r>
          </a:p>
          <a:p>
            <a:pPr marL="342900" indent="-342900">
              <a:buFontTx/>
              <a:buChar char="•"/>
            </a:pPr>
            <a:r>
              <a:rPr lang="pl-PL" sz="1600" b="1"/>
              <a:t> </a:t>
            </a:r>
            <a:r>
              <a:rPr lang="pl-PL" sz="1600" b="1">
                <a:solidFill>
                  <a:srgbClr val="FF3300"/>
                </a:solidFill>
              </a:rPr>
              <a:t>Dział Preparowania Komórek Krwiotwórczych</a:t>
            </a:r>
            <a:endParaRPr lang="pl-PL" sz="1600">
              <a:solidFill>
                <a:srgbClr val="FF3300"/>
              </a:solidFill>
            </a:endParaRPr>
          </a:p>
          <a:p>
            <a:pPr marL="342900" indent="-342900"/>
            <a:r>
              <a:rPr lang="pl-PL" sz="1600"/>
              <a:t>         </a:t>
            </a:r>
            <a:r>
              <a:rPr lang="pl-PL" sz="1600" b="1"/>
              <a:t>a. pracownia preparatyki komórek krwiotwórczych</a:t>
            </a:r>
          </a:p>
          <a:p>
            <a:pPr marL="342900" indent="-342900">
              <a:buFontTx/>
              <a:buChar char="•"/>
            </a:pPr>
            <a:r>
              <a:rPr lang="pl-PL" sz="1600" b="1"/>
              <a:t> </a:t>
            </a:r>
            <a:r>
              <a:rPr lang="pl-PL" sz="1600" b="1">
                <a:solidFill>
                  <a:srgbClr val="FF3300"/>
                </a:solidFill>
              </a:rPr>
              <a:t>Dział Laboratoryjny</a:t>
            </a:r>
            <a:endParaRPr lang="pl-PL" sz="1600">
              <a:solidFill>
                <a:srgbClr val="FF3300"/>
              </a:solidFill>
            </a:endParaRPr>
          </a:p>
          <a:p>
            <a:pPr marL="800100" lvl="1" indent="-342900"/>
            <a:r>
              <a:rPr lang="pl-PL" sz="1600" b="1"/>
              <a:t>a. pracownia morfologii</a:t>
            </a:r>
          </a:p>
          <a:p>
            <a:pPr marL="342900" indent="-342900"/>
            <a:r>
              <a:rPr lang="pl-PL" sz="1600" b="1"/>
              <a:t>       b. pracownia biologii molekularnej</a:t>
            </a:r>
          </a:p>
          <a:p>
            <a:pPr marL="800100" lvl="1" indent="-342900"/>
            <a:r>
              <a:rPr lang="pl-PL" sz="1600" b="1"/>
              <a:t>c. pracownia cytometrii przepływowej</a:t>
            </a:r>
          </a:p>
          <a:p>
            <a:pPr marL="800100" lvl="1" indent="-342900"/>
            <a:r>
              <a:rPr lang="pl-PL" sz="1600" b="1"/>
              <a:t>d. pracownia hodowli komórek</a:t>
            </a:r>
          </a:p>
          <a:p>
            <a:pPr marL="800100" lvl="1" indent="-342900"/>
            <a:r>
              <a:rPr lang="pl-PL" sz="1600" b="1"/>
              <a:t>e. pracownia cytologii szpiku</a:t>
            </a:r>
          </a:p>
          <a:p>
            <a:pPr marL="342900" indent="-342900">
              <a:buFontTx/>
              <a:buChar char="•"/>
            </a:pPr>
            <a:r>
              <a:rPr lang="pl-PL" sz="1600" b="1"/>
              <a:t> </a:t>
            </a:r>
            <a:r>
              <a:rPr lang="pl-PL" sz="1600" b="1">
                <a:solidFill>
                  <a:srgbClr val="FF3300"/>
                </a:solidFill>
              </a:rPr>
              <a:t>Dział Przechowywania Preparatów Komórek Krwiotwórczych</a:t>
            </a:r>
            <a:endParaRPr lang="pl-PL" sz="1600">
              <a:solidFill>
                <a:srgbClr val="FF3300"/>
              </a:solidFill>
            </a:endParaRPr>
          </a:p>
          <a:p>
            <a:pPr marL="800100" lvl="1" indent="-342900"/>
            <a:r>
              <a:rPr lang="pl-PL" sz="1600" b="1"/>
              <a:t>pomieszczenia  - chłodnie z lodówkami-  +2 - +8 stop. C</a:t>
            </a:r>
          </a:p>
          <a:p>
            <a:pPr marL="800100" lvl="1" indent="-342900"/>
            <a:r>
              <a:rPr lang="pl-PL" sz="1600" b="1"/>
              <a:t>pomieszczenia - chłodnie z zamrażarkami – 80 stop. C  </a:t>
            </a:r>
          </a:p>
          <a:p>
            <a:pPr marL="800100" lvl="1" indent="-342900"/>
            <a:r>
              <a:rPr lang="pl-PL" sz="1600" b="1"/>
              <a:t>pomieszczenie  – ze zbiornikami  z ciekłym azotem  - 196 stop. C</a:t>
            </a:r>
          </a:p>
          <a:p>
            <a:pPr marL="342900" indent="-342900">
              <a:buFontTx/>
              <a:buChar char="•"/>
            </a:pPr>
            <a:r>
              <a:rPr lang="pl-PL" sz="1600" b="1"/>
              <a:t> </a:t>
            </a:r>
            <a:r>
              <a:rPr lang="pl-PL" sz="1600" b="1">
                <a:solidFill>
                  <a:srgbClr val="FF3300"/>
                </a:solidFill>
              </a:rPr>
              <a:t>Sekcja Porządkowo-Gospodarcza</a:t>
            </a:r>
            <a:endParaRPr lang="pl-PL" sz="1600">
              <a:solidFill>
                <a:srgbClr val="FF3300"/>
              </a:solidFill>
            </a:endParaRPr>
          </a:p>
          <a:p>
            <a:pPr marL="800100" lvl="1" indent="-342900"/>
            <a:r>
              <a:rPr lang="pl-PL" sz="1600" b="1"/>
              <a:t>magazyn bielizny, magazyn odczynników i drobnego sprzętu jednorazowego użytku i materiałów medycznych, magazyn środków utrzymania czystości</a:t>
            </a:r>
          </a:p>
          <a:p>
            <a:pPr marL="342900" indent="-342900"/>
            <a:r>
              <a:rPr lang="pl-PL" sz="1600" b="1"/>
              <a:t>  </a:t>
            </a:r>
            <a:endParaRPr lang="pl-PL" sz="1600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ytuł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pl-PL" smtClean="0"/>
          </a:p>
        </p:txBody>
      </p:sp>
      <p:sp>
        <p:nvSpPr>
          <p:cNvPr id="19458" name="Symbol zastępczy zawartości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8459787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         </a:t>
            </a:r>
            <a:r>
              <a:rPr lang="pl-PL" sz="3200" b="1" smtClean="0">
                <a:latin typeface="Verdana" pitchFamily="34" charset="0"/>
              </a:rPr>
              <a:t>Działalność BKKiKP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827213"/>
            <a:ext cx="7856537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100" smtClean="0"/>
              <a:t>Personel medyczny BKKiKP bierze udział w pobieraniu, przetwarzaniu, testowaniu  i  dystrybucji autologicznych oraz alogenicznych przeszczepów do ośrodków transplantacyjnych w kraju i poza terytorium Rzeczypospolitej. </a:t>
            </a:r>
          </a:p>
          <a:p>
            <a:pPr>
              <a:lnSpc>
                <a:spcPct val="80000"/>
              </a:lnSpc>
            </a:pPr>
            <a:r>
              <a:rPr lang="pl-PL" sz="2100" smtClean="0"/>
              <a:t>Przeszczepy pobrane od dawców alogenicznych spokrewnionych oraz  autologicznych  przekazywane są do Kliniki Hematologii, Onkologii i Chorób Wewnętrznych SP CSK. W latach 2010-2012 w w/w Klinice wykonano 183  przeszczepienia  autologiczne oraz 33 alogeniczne  spokrewnione oraz 24 niespokorewnione,  wykorzystując  w tym celu  przeszczepy komórkowe pobrane i przetworzone lub tylko przetworzone w BKKiKP.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pacjenci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086600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685800" y="107950"/>
            <a:ext cx="8077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/>
              <a:t>Pobieranie zmobilizowanych komórek   krwiotwórczych z krwi obwodowej dawcy  za pomocą separatora COBE Spectra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ćmienie">
  <a:themeElements>
    <a:clrScheme name="Zaćmieni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Zaćmieni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ćmieni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ćmieni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ćmieni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ćmieni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ćmieni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ćmieni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ćmieni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ćmieni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ćmieni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ćmieni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246</TotalTime>
  <Words>701</Words>
  <Application>Microsoft Office PowerPoint</Application>
  <PresentationFormat>Pokaz na ekranie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Zaćmienie</vt:lpstr>
      <vt:lpstr>Slajd 1</vt:lpstr>
      <vt:lpstr>Slajd 2</vt:lpstr>
      <vt:lpstr>      Wymagane pozwolenia</vt:lpstr>
      <vt:lpstr>Slajd 4</vt:lpstr>
      <vt:lpstr>Slajd 5</vt:lpstr>
      <vt:lpstr>Slajd 6</vt:lpstr>
      <vt:lpstr>Slajd 7</vt:lpstr>
      <vt:lpstr>         Działalność BKKiKP</vt:lpstr>
      <vt:lpstr>Slajd 9</vt:lpstr>
      <vt:lpstr>        Działalność BKKiKP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Milena</dc:creator>
  <cp:lastModifiedBy>NTT</cp:lastModifiedBy>
  <cp:revision>23</cp:revision>
  <dcterms:created xsi:type="dcterms:W3CDTF">2013-05-17T10:15:13Z</dcterms:created>
  <dcterms:modified xsi:type="dcterms:W3CDTF">2013-06-07T13:07:46Z</dcterms:modified>
</cp:coreProperties>
</file>