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3" r:id="rId2"/>
    <p:sldId id="367" r:id="rId3"/>
    <p:sldId id="385" r:id="rId4"/>
    <p:sldId id="409" r:id="rId5"/>
    <p:sldId id="373" r:id="rId6"/>
    <p:sldId id="410" r:id="rId7"/>
    <p:sldId id="372" r:id="rId8"/>
    <p:sldId id="371" r:id="rId9"/>
    <p:sldId id="387" r:id="rId10"/>
    <p:sldId id="407" r:id="rId11"/>
    <p:sldId id="389" r:id="rId12"/>
  </p:sldIdLst>
  <p:sldSz cx="9144000" cy="6858000" type="overhead"/>
  <p:notesSz cx="6794500" cy="9906000"/>
  <p:embeddedFontLst>
    <p:embeddedFont>
      <p:font typeface="Tahoma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3399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dalena Drzewosz" initials="M.D.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  <a:srgbClr val="F1C191"/>
    <a:srgbClr val="243C60"/>
    <a:srgbClr val="CCECFF"/>
    <a:srgbClr val="FBE1C8"/>
    <a:srgbClr val="234459"/>
    <a:srgbClr val="EBB381"/>
    <a:srgbClr val="FF9966"/>
    <a:srgbClr val="FFCC66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1" autoAdjust="0"/>
    <p:restoredTop sz="99046" autoAdjust="0"/>
  </p:normalViewPr>
  <p:slideViewPr>
    <p:cSldViewPr>
      <p:cViewPr varScale="1">
        <p:scale>
          <a:sx n="72" d="100"/>
          <a:sy n="72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748" y="-90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33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defTabSz="912556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72" y="0"/>
            <a:ext cx="2945329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r" defTabSz="912556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621"/>
            <a:ext cx="294533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defTabSz="912556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72" y="9410621"/>
            <a:ext cx="2945329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algn="r" defTabSz="912556">
              <a:defRPr sz="1200"/>
            </a:lvl1pPr>
          </a:lstStyle>
          <a:p>
            <a:pPr>
              <a:defRPr/>
            </a:pPr>
            <a:fld id="{DB7A3162-7E43-4C87-91D5-41E63099666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6640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437" cy="5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defTabSz="912556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693" y="0"/>
            <a:ext cx="2895116" cy="5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>
            <a:lvl1pPr algn="r" defTabSz="912556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60413"/>
            <a:ext cx="4967287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257" y="4714688"/>
            <a:ext cx="4950727" cy="448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74"/>
            <a:ext cx="2970437" cy="4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defTabSz="912556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1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693" y="9429374"/>
            <a:ext cx="2895116" cy="4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3" rIns="91305" bIns="45653" numCol="1" anchor="b" anchorCtr="0" compatLnSpc="1">
            <a:prstTxWarp prst="textNoShape">
              <a:avLst/>
            </a:prstTxWarp>
          </a:bodyPr>
          <a:lstStyle>
            <a:lvl1pPr algn="r" defTabSz="912556">
              <a:defRPr sz="1200"/>
            </a:lvl1pPr>
          </a:lstStyle>
          <a:p>
            <a:pPr>
              <a:defRPr/>
            </a:pPr>
            <a:fld id="{7EBF8AB7-BCB9-42CD-94CE-51DA34A7A35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0378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699592" y="4149080"/>
            <a:ext cx="5752728" cy="1440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243C6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200800" cy="144016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4149080"/>
            <a:ext cx="2881015" cy="2088208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131841" y="4149080"/>
            <a:ext cx="2880319" cy="208791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11863" y="4149080"/>
            <a:ext cx="2880617" cy="2088208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/>
          </p:nvPr>
        </p:nvSpPr>
        <p:spPr>
          <a:xfrm>
            <a:off x="250825" y="1989138"/>
            <a:ext cx="8642350" cy="2160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5611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1989138"/>
            <a:ext cx="216093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411760" y="1988840"/>
            <a:ext cx="2160240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732239" y="1989138"/>
            <a:ext cx="216093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989138"/>
            <a:ext cx="2160588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80975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7718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0"/>
            <a:ext cx="43211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2771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989138"/>
            <a:ext cx="8642350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i="0" u="none">
                <a:solidFill>
                  <a:srgbClr val="243C6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3134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50825" y="1989138"/>
            <a:ext cx="432117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0" y="1989138"/>
            <a:ext cx="432117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80975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4321175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0" y="1268413"/>
            <a:ext cx="4321175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8974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0" y="1989138"/>
            <a:ext cx="432117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0825" y="1989138"/>
            <a:ext cx="4321175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6288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0" y="4509120"/>
            <a:ext cx="4321175" cy="1728168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80975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0825" y="1989138"/>
            <a:ext cx="4321175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2348880"/>
            <a:ext cx="4321175" cy="1800845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0" y="1988840"/>
            <a:ext cx="4320479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0" y="4149725"/>
            <a:ext cx="4321175" cy="359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808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0" y="4509120"/>
            <a:ext cx="4321175" cy="1728168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80975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2348880"/>
            <a:ext cx="4321175" cy="1800845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0" y="1988840"/>
            <a:ext cx="4320479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0" y="4149725"/>
            <a:ext cx="4321175" cy="359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1520" y="2348880"/>
            <a:ext cx="4320480" cy="180020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250825" y="4508500"/>
            <a:ext cx="4321175" cy="1728788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250825" y="1989138"/>
            <a:ext cx="4321175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250825" y="4149725"/>
            <a:ext cx="432117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2056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0825" y="1989138"/>
            <a:ext cx="4321175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0" y="2348880"/>
            <a:ext cx="4321175" cy="3888432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0" y="1988840"/>
            <a:ext cx="4320479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8730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572000" y="1989138"/>
            <a:ext cx="432117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tabLst/>
              <a:defRPr sz="1400"/>
            </a:lvl1pPr>
            <a:lvl2pPr marL="628650" indent="-171450">
              <a:defRPr sz="1400"/>
            </a:lvl2pPr>
            <a:lvl3pPr marL="1162050" indent="-171450">
              <a:tabLst/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250825" y="1989138"/>
            <a:ext cx="4321175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298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320480" cy="90872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243C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50825" y="1989138"/>
            <a:ext cx="2881015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131841" y="1988840"/>
            <a:ext cx="2880320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011863" y="1989138"/>
            <a:ext cx="2881312" cy="4248150"/>
          </a:xfrm>
          <a:prstGeom prst="rect">
            <a:avLst/>
          </a:prstGeom>
        </p:spPr>
        <p:txBody>
          <a:bodyPr/>
          <a:lstStyle>
            <a:lvl1pPr marL="180975" indent="-180975">
              <a:buSzPct val="120000"/>
              <a:defRPr sz="1400"/>
            </a:lvl1pPr>
            <a:lvl2pPr marL="628650" indent="-171450">
              <a:defRPr sz="1400"/>
            </a:lvl2pPr>
            <a:lvl3pPr marL="1162050" indent="-171450">
              <a:defRPr sz="1400"/>
            </a:lvl3pPr>
            <a:lvl4pPr marL="1704975" indent="-180975">
              <a:defRPr sz="1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pl-P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42350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3134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2728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0" dirty="0" smtClean="0">
                <a:solidFill>
                  <a:schemeClr val="bg1"/>
                </a:solidFill>
              </a:rPr>
              <a:t>priceless</a:t>
            </a:r>
            <a:endParaRPr lang="pl-PL" sz="40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836712"/>
            <a:ext cx="273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0" dirty="0" smtClean="0">
                <a:solidFill>
                  <a:srgbClr val="F1C191"/>
                </a:solidFill>
              </a:rPr>
              <a:t>gift for the child</a:t>
            </a:r>
            <a:endParaRPr lang="pl-PL" sz="2000" b="0" dirty="0">
              <a:solidFill>
                <a:srgbClr val="F1C19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7259"/>
            <a:ext cx="9144000" cy="2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44015" y="6642556"/>
            <a:ext cx="19077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b="0" i="0" dirty="0">
                <a:solidFill>
                  <a:srgbClr val="243C60"/>
                </a:solidFill>
              </a:rPr>
              <a:t>© </a:t>
            </a:r>
            <a:r>
              <a:rPr lang="pl-PL" sz="800" b="0" i="0" dirty="0">
                <a:solidFill>
                  <a:srgbClr val="243C60"/>
                </a:solidFill>
              </a:rPr>
              <a:t>PBKM S.A. </a:t>
            </a:r>
            <a:r>
              <a:rPr lang="en-GB" sz="800" b="0" i="0" dirty="0" smtClean="0">
                <a:solidFill>
                  <a:srgbClr val="243C60"/>
                </a:solidFill>
              </a:rPr>
              <a:t>2</a:t>
            </a:r>
            <a:r>
              <a:rPr lang="pl-PL" sz="800" b="0" i="0" dirty="0" smtClean="0">
                <a:solidFill>
                  <a:srgbClr val="243C60"/>
                </a:solidFill>
              </a:rPr>
              <a:t>002 - 2</a:t>
            </a:r>
            <a:r>
              <a:rPr lang="en-GB" sz="800" b="0" i="0" dirty="0" smtClean="0">
                <a:solidFill>
                  <a:srgbClr val="243C60"/>
                </a:solidFill>
              </a:rPr>
              <a:t>0</a:t>
            </a:r>
            <a:r>
              <a:rPr lang="pl-PL" sz="800" b="0" i="0" dirty="0" smtClean="0">
                <a:solidFill>
                  <a:srgbClr val="243C60"/>
                </a:solidFill>
              </a:rPr>
              <a:t>13</a:t>
            </a:r>
            <a:endParaRPr lang="pl-PL" sz="2800" b="0" i="0" dirty="0">
              <a:solidFill>
                <a:srgbClr val="243C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6304359"/>
            <a:ext cx="168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5" r:id="rId3"/>
    <p:sldLayoutId id="2147483666" r:id="rId4"/>
    <p:sldLayoutId id="2147483669" r:id="rId5"/>
    <p:sldLayoutId id="2147483673" r:id="rId6"/>
    <p:sldLayoutId id="2147483670" r:id="rId7"/>
    <p:sldLayoutId id="2147483667" r:id="rId8"/>
    <p:sldLayoutId id="2147483664" r:id="rId9"/>
    <p:sldLayoutId id="2147483668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Tahoma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Tx/>
        <a:buBlip>
          <a:blip r:embed="rId17"/>
        </a:buBlip>
        <a:defRPr sz="1800">
          <a:solidFill>
            <a:srgbClr val="243C60"/>
          </a:solidFill>
          <a:latin typeface="+mn-lt"/>
          <a:ea typeface="+mn-ea"/>
          <a:cs typeface="+mn-cs"/>
        </a:defRPr>
      </a:lvl1pPr>
      <a:lvl2pPr marL="714375" indent="-257175" algn="l" rtl="0" eaLnBrk="0" fontAlgn="base" hangingPunct="0">
        <a:spcBef>
          <a:spcPct val="20000"/>
        </a:spcBef>
        <a:spcAft>
          <a:spcPct val="0"/>
        </a:spcAft>
        <a:buClr>
          <a:srgbClr val="243C60"/>
        </a:buClr>
        <a:buFontTx/>
        <a:buBlip>
          <a:blip r:embed="rId17"/>
        </a:buBlip>
        <a:defRPr sz="1800">
          <a:solidFill>
            <a:srgbClr val="243C60"/>
          </a:solidFill>
          <a:latin typeface="+mn-lt"/>
        </a:defRPr>
      </a:lvl2pPr>
      <a:lvl3pPr marL="1257300" indent="-266700" algn="l" rtl="0" eaLnBrk="0" fontAlgn="base" hangingPunct="0">
        <a:spcBef>
          <a:spcPct val="20000"/>
        </a:spcBef>
        <a:spcAft>
          <a:spcPct val="0"/>
        </a:spcAft>
        <a:buClr>
          <a:srgbClr val="243C60"/>
        </a:buClr>
        <a:buFontTx/>
        <a:buBlip>
          <a:blip r:embed="rId17"/>
        </a:buBlip>
        <a:defRPr sz="1800" baseline="0">
          <a:solidFill>
            <a:srgbClr val="243C60"/>
          </a:solidFill>
          <a:latin typeface="+mn-lt"/>
        </a:defRPr>
      </a:lvl3pPr>
      <a:lvl4pPr marL="1790700" indent="-266700" algn="l" rtl="0" eaLnBrk="0" fontAlgn="base" hangingPunct="0">
        <a:spcBef>
          <a:spcPct val="20000"/>
        </a:spcBef>
        <a:spcAft>
          <a:spcPct val="0"/>
        </a:spcAft>
        <a:buClr>
          <a:srgbClr val="243C60"/>
        </a:buClr>
        <a:buFontTx/>
        <a:buBlip>
          <a:blip r:embed="rId17"/>
        </a:buBlip>
        <a:defRPr sz="1800" baseline="0">
          <a:solidFill>
            <a:srgbClr val="243C60"/>
          </a:solidFill>
          <a:latin typeface="+mn-lt"/>
        </a:defRPr>
      </a:lvl4pPr>
      <a:lvl5pPr marL="1790700" indent="0" algn="l" rtl="0" eaLnBrk="0" fontAlgn="base" hangingPunct="0">
        <a:spcBef>
          <a:spcPct val="20000"/>
        </a:spcBef>
        <a:spcAft>
          <a:spcPct val="0"/>
        </a:spcAft>
        <a:buClr>
          <a:srgbClr val="243C60"/>
        </a:buClr>
        <a:buFontTx/>
        <a:buNone/>
        <a:defRPr sz="2400">
          <a:solidFill>
            <a:srgbClr val="243C6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»"/>
        <a:defRPr sz="2400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»"/>
        <a:defRPr sz="2400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»"/>
        <a:defRPr sz="2400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»"/>
        <a:defRPr sz="2400">
          <a:solidFill>
            <a:srgbClr val="003399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3688" y="4221088"/>
            <a:ext cx="5752728" cy="1440160"/>
          </a:xfrm>
        </p:spPr>
        <p:txBody>
          <a:bodyPr anchor="ctr"/>
          <a:lstStyle/>
          <a:p>
            <a:r>
              <a:rPr lang="pl-PL" smtClean="0"/>
              <a:t>June 2013</a:t>
            </a:r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>Polski Bank Komórek Macierzystych S.A.</a:t>
            </a:r>
            <a:br>
              <a:rPr lang="pl-PL" sz="3600" smtClean="0"/>
            </a:br>
            <a:r>
              <a:rPr lang="pl-PL" sz="2000" smtClean="0"/>
              <a:t> (FamiCord Group) </a:t>
            </a:r>
            <a:endParaRPr lang="pl-PL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480267" cy="46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7200800" y="5850000"/>
            <a:ext cx="1907704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789" y="5850000"/>
            <a:ext cx="1907704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00393" y="6642556"/>
            <a:ext cx="10436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800" b="0" dirty="0" smtClean="0">
                <a:solidFill>
                  <a:srgbClr val="243C60"/>
                </a:solidFill>
              </a:rPr>
              <a:t>version</a:t>
            </a:r>
            <a:r>
              <a:rPr lang="pl-PL" sz="800" b="0" smtClean="0">
                <a:solidFill>
                  <a:srgbClr val="243C60"/>
                </a:solidFill>
              </a:rPr>
              <a:t>: 1.9. </a:t>
            </a:r>
            <a:r>
              <a:rPr lang="pl-PL" sz="800" b="0" dirty="0" err="1" smtClean="0">
                <a:solidFill>
                  <a:srgbClr val="243C60"/>
                </a:solidFill>
              </a:rPr>
              <a:t>eng</a:t>
            </a:r>
            <a:r>
              <a:rPr lang="pl-PL" sz="800" b="0" dirty="0" smtClean="0">
                <a:solidFill>
                  <a:srgbClr val="243C60"/>
                </a:solidFill>
              </a:rPr>
              <a:t>.</a:t>
            </a:r>
            <a:endParaRPr lang="pl-PL" sz="2800" b="0" i="0" dirty="0">
              <a:solidFill>
                <a:srgbClr val="243C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Market </a:t>
            </a:r>
            <a:r>
              <a:rPr lang="pl-PL" dirty="0" err="1"/>
              <a:t>competitiveness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0825" y="4869160"/>
            <a:ext cx="8642350" cy="1296144"/>
          </a:xfrm>
        </p:spPr>
        <p:txBody>
          <a:bodyPr/>
          <a:lstStyle/>
          <a:p>
            <a:r>
              <a:rPr lang="pl-PL" dirty="0" err="1" smtClean="0"/>
              <a:t>Growing</a:t>
            </a:r>
            <a:r>
              <a:rPr lang="pl-PL" dirty="0" smtClean="0"/>
              <a:t> market </a:t>
            </a:r>
            <a:r>
              <a:rPr lang="pl-PL" dirty="0" err="1" smtClean="0"/>
              <a:t>share</a:t>
            </a:r>
            <a:r>
              <a:rPr lang="pl-PL" dirty="0" smtClean="0"/>
              <a:t> of </a:t>
            </a:r>
            <a:r>
              <a:rPr lang="pl-PL" dirty="0" err="1" smtClean="0"/>
              <a:t>FamiCord</a:t>
            </a:r>
            <a:r>
              <a:rPr lang="pl-PL" dirty="0" smtClean="0"/>
              <a:t> from 8% in 2009 to 11% </a:t>
            </a:r>
            <a:r>
              <a:rPr lang="pl-PL" smtClean="0"/>
              <a:t>in 2012 (</a:t>
            </a:r>
            <a:r>
              <a:rPr lang="pl-PL" b="1" smtClean="0"/>
              <a:t>37% growth</a:t>
            </a:r>
            <a:r>
              <a:rPr lang="pl-PL" smtClean="0"/>
              <a:t>)</a:t>
            </a:r>
            <a:endParaRPr lang="pl-PL" dirty="0" smtClean="0"/>
          </a:p>
          <a:p>
            <a:r>
              <a:rPr lang="pl-PL" err="1" smtClean="0"/>
              <a:t>Significant</a:t>
            </a:r>
            <a:r>
              <a:rPr lang="pl-PL" smtClean="0"/>
              <a:t> but decreasing market </a:t>
            </a:r>
            <a:r>
              <a:rPr lang="pl-PL" dirty="0" err="1" smtClean="0"/>
              <a:t>share</a:t>
            </a:r>
            <a:r>
              <a:rPr lang="pl-PL" dirty="0" smtClean="0"/>
              <a:t> </a:t>
            </a:r>
            <a:r>
              <a:rPr lang="pl-PL" dirty="0" err="1" smtClean="0"/>
              <a:t>hold</a:t>
            </a:r>
            <a:r>
              <a:rPr lang="pl-PL" dirty="0" smtClean="0"/>
              <a:t> by small </a:t>
            </a:r>
            <a:r>
              <a:rPr lang="pl-PL" dirty="0" err="1" smtClean="0"/>
              <a:t>players</a:t>
            </a:r>
            <a:r>
              <a:rPr lang="pl-PL" dirty="0" smtClean="0"/>
              <a:t> (27% of market </a:t>
            </a:r>
            <a:r>
              <a:rPr lang="pl-PL" dirty="0" err="1" smtClean="0"/>
              <a:t>share</a:t>
            </a:r>
            <a:r>
              <a:rPr lang="pl-PL" dirty="0" smtClean="0"/>
              <a:t> in 2012)</a:t>
            </a:r>
          </a:p>
          <a:p>
            <a:r>
              <a:rPr lang="pl-PL" dirty="0" smtClean="0"/>
              <a:t>The </a:t>
            </a:r>
            <a:r>
              <a:rPr lang="pl-PL" smtClean="0"/>
              <a:t>market </a:t>
            </a:r>
            <a:r>
              <a:rPr lang="pl-PL" b="1" smtClean="0"/>
              <a:t>will </a:t>
            </a:r>
            <a:r>
              <a:rPr lang="pl-PL" b="1" dirty="0" smtClean="0"/>
              <a:t>be </a:t>
            </a:r>
            <a:r>
              <a:rPr lang="pl-PL" b="1" dirty="0" err="1" smtClean="0"/>
              <a:t>consolidated</a:t>
            </a:r>
            <a:r>
              <a:rPr lang="pl-PL" dirty="0"/>
              <a:t> </a:t>
            </a:r>
            <a:r>
              <a:rPr lang="pl-PL" dirty="0" smtClean="0"/>
              <a:t>by </a:t>
            </a:r>
            <a:r>
              <a:rPr lang="pl-PL" dirty="0" err="1" smtClean="0"/>
              <a:t>stronger</a:t>
            </a:r>
            <a:r>
              <a:rPr lang="pl-PL" dirty="0" smtClean="0"/>
              <a:t> </a:t>
            </a:r>
            <a:r>
              <a:rPr lang="pl-PL" dirty="0" err="1" smtClean="0"/>
              <a:t>players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market </a:t>
            </a:r>
            <a:r>
              <a:rPr lang="pl-PL" dirty="0" err="1" smtClean="0"/>
              <a:t>share</a:t>
            </a:r>
            <a:r>
              <a:rPr lang="pl-PL" dirty="0" smtClean="0"/>
              <a:t> in 2009-2012</a:t>
            </a:r>
            <a:endParaRPr lang="pl-P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56984" cy="218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250825" y="4223950"/>
            <a:ext cx="8642350" cy="360362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1600" b="1" i="0" u="none">
                <a:solidFill>
                  <a:srgbClr val="243C60"/>
                </a:solidFill>
                <a:effectLst/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tabLst>
                <a:tab pos="542925" algn="l"/>
                <a:tab pos="2333625" algn="l"/>
                <a:tab pos="4124325" algn="l"/>
                <a:tab pos="6010275" algn="l"/>
              </a:tabLst>
            </a:pPr>
            <a:r>
              <a:rPr lang="pl-PL" dirty="0" smtClean="0"/>
              <a:t>	2009	2010	2011	2012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806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608512" cy="908720"/>
          </a:xfrm>
        </p:spPr>
        <p:txBody>
          <a:bodyPr/>
          <a:lstStyle/>
          <a:p>
            <a:r>
              <a:rPr lang="pl-PL" dirty="0"/>
              <a:t>Investment from </a:t>
            </a:r>
            <a:r>
              <a:rPr lang="pl-PL" dirty="0" err="1" smtClean="0"/>
              <a:t>financial</a:t>
            </a:r>
            <a:r>
              <a:rPr lang="pl-PL" dirty="0" smtClean="0"/>
              <a:t> partner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1520" y="1988840"/>
            <a:ext cx="2736304" cy="1656184"/>
          </a:xfrm>
        </p:spPr>
        <p:txBody>
          <a:bodyPr/>
          <a:lstStyle/>
          <a:p>
            <a:pPr algn="just"/>
            <a:r>
              <a:rPr lang="pl-PL" dirty="0" err="1" smtClean="0"/>
              <a:t>Since</a:t>
            </a:r>
            <a:r>
              <a:rPr lang="pl-PL" dirty="0" smtClean="0"/>
              <a:t> 2009 </a:t>
            </a:r>
            <a:r>
              <a:rPr lang="pl-PL" dirty="0" err="1" smtClean="0"/>
              <a:t>FamiCord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controled</a:t>
            </a:r>
            <a:r>
              <a:rPr lang="pl-PL" dirty="0" smtClean="0"/>
              <a:t> by Enterprise </a:t>
            </a:r>
            <a:r>
              <a:rPr lang="pl-PL" dirty="0" err="1" smtClean="0"/>
              <a:t>Investors</a:t>
            </a:r>
            <a:r>
              <a:rPr lang="pl-PL" dirty="0" smtClean="0"/>
              <a:t> (EI), the </a:t>
            </a:r>
            <a:r>
              <a:rPr lang="pl-PL" dirty="0" err="1" smtClean="0"/>
              <a:t>oldest</a:t>
            </a:r>
            <a:r>
              <a:rPr lang="pl-PL" dirty="0" smtClean="0"/>
              <a:t> and </a:t>
            </a:r>
            <a:r>
              <a:rPr lang="en-US" dirty="0" smtClean="0"/>
              <a:t>one </a:t>
            </a:r>
            <a:r>
              <a:rPr lang="en-US" dirty="0"/>
              <a:t>of the largest firms managing private equity and venture capital funds in Poland and </a:t>
            </a:r>
            <a:r>
              <a:rPr lang="pl-PL" dirty="0" smtClean="0"/>
              <a:t>CEE</a:t>
            </a:r>
          </a:p>
          <a:p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1" y="1268413"/>
            <a:ext cx="4320480" cy="720725"/>
          </a:xfrm>
        </p:spPr>
        <p:txBody>
          <a:bodyPr/>
          <a:lstStyle/>
          <a:p>
            <a:r>
              <a:rPr lang="pl-PL" dirty="0" smtClean="0"/>
              <a:t>Enterprise </a:t>
            </a:r>
            <a:r>
              <a:rPr lang="pl-PL" dirty="0" err="1" smtClean="0"/>
              <a:t>Investors</a:t>
            </a:r>
            <a:r>
              <a:rPr lang="pl-PL" dirty="0" smtClean="0"/>
              <a:t> (EI)</a:t>
            </a:r>
            <a:endParaRPr lang="pl-PL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2000" y="1268115"/>
            <a:ext cx="4320480" cy="720725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1600" b="1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endParaRPr lang="pl-PL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2924944"/>
            <a:ext cx="4320480" cy="158417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endParaRPr lang="pl-PL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4149080"/>
            <a:ext cx="4301222" cy="208823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algn="just"/>
            <a:r>
              <a:rPr lang="pl-PL" b="0" dirty="0" err="1" smtClean="0"/>
              <a:t>EI’s</a:t>
            </a:r>
            <a:r>
              <a:rPr lang="en-US" b="0" dirty="0" smtClean="0"/>
              <a:t> objective is to invest the money in companies that demonstrate high growth potential, and then to work with the entrepreneurs and the managers to increase the value of those companies</a:t>
            </a:r>
            <a:endParaRPr lang="pl-PL" b="0" dirty="0" smtClean="0"/>
          </a:p>
          <a:p>
            <a:pPr algn="just"/>
            <a:r>
              <a:rPr lang="en-US" b="0" dirty="0" smtClean="0"/>
              <a:t>Since </a:t>
            </a:r>
            <a:r>
              <a:rPr lang="pl-PL" b="0" dirty="0" smtClean="0"/>
              <a:t>1990</a:t>
            </a:r>
            <a:r>
              <a:rPr lang="en-US" b="0" dirty="0" smtClean="0"/>
              <a:t> </a:t>
            </a:r>
            <a:r>
              <a:rPr lang="pl-PL" b="0" dirty="0" smtClean="0"/>
              <a:t>EI </a:t>
            </a:r>
            <a:r>
              <a:rPr lang="en-US" b="0" dirty="0" smtClean="0"/>
              <a:t>ha</a:t>
            </a:r>
            <a:r>
              <a:rPr lang="pl-PL" b="0" dirty="0" smtClean="0"/>
              <a:t>s</a:t>
            </a:r>
            <a:r>
              <a:rPr lang="en-US" b="0" dirty="0" smtClean="0"/>
              <a:t> raised </a:t>
            </a:r>
            <a:r>
              <a:rPr lang="pl-PL" b="0" dirty="0" smtClean="0"/>
              <a:t>8</a:t>
            </a:r>
            <a:r>
              <a:rPr lang="en-US" b="0" dirty="0" smtClean="0"/>
              <a:t> funds with combined capital of €2 billion</a:t>
            </a:r>
            <a:r>
              <a:rPr lang="pl-PL" b="0" dirty="0" smtClean="0"/>
              <a:t> and </a:t>
            </a:r>
            <a:r>
              <a:rPr lang="en-US" b="0" dirty="0" smtClean="0"/>
              <a:t>invested €1.5 billion in close to 130 companies, exited more than 90 investments with gross proceeds of €1.7 billion</a:t>
            </a:r>
            <a:endParaRPr lang="pl-PL" b="0" dirty="0" smtClean="0"/>
          </a:p>
          <a:p>
            <a:endParaRPr lang="pl-PL" b="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58146" y="3429001"/>
            <a:ext cx="4320480" cy="7200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1600" b="1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pl-PL" dirty="0" smtClean="0"/>
              <a:t>EI investment </a:t>
            </a:r>
            <a:r>
              <a:rPr lang="pl-PL" dirty="0" err="1" smtClean="0"/>
              <a:t>approach</a:t>
            </a:r>
            <a:endParaRPr lang="pl-PL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52742" y="1268115"/>
            <a:ext cx="4320480" cy="720725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1600" b="1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pl-PL" dirty="0" err="1" smtClean="0"/>
              <a:t>Benefits</a:t>
            </a:r>
            <a:r>
              <a:rPr lang="pl-PL" dirty="0" smtClean="0"/>
              <a:t> to the Company</a:t>
            </a:r>
            <a:endParaRPr lang="pl-PL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0" y="1988840"/>
            <a:ext cx="4301222" cy="424847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algn="just"/>
            <a:r>
              <a:rPr lang="pl-PL" b="0" dirty="0" smtClean="0"/>
              <a:t>Enterprise Venture Fund I (EVF), the venture </a:t>
            </a:r>
            <a:r>
              <a:rPr lang="pl-PL" b="0" dirty="0" err="1" smtClean="0"/>
              <a:t>capital</a:t>
            </a:r>
            <a:r>
              <a:rPr lang="pl-PL" b="0" dirty="0" smtClean="0"/>
              <a:t> fund </a:t>
            </a:r>
            <a:r>
              <a:rPr lang="pl-PL" b="0" dirty="0" err="1" smtClean="0"/>
              <a:t>managed</a:t>
            </a:r>
            <a:r>
              <a:rPr lang="pl-PL" b="0" dirty="0" smtClean="0"/>
              <a:t> by EI </a:t>
            </a:r>
            <a:r>
              <a:rPr lang="pl-PL" b="0" dirty="0" err="1" smtClean="0"/>
              <a:t>invested</a:t>
            </a:r>
            <a:r>
              <a:rPr lang="pl-PL" b="0" dirty="0"/>
              <a:t> </a:t>
            </a:r>
            <a:r>
              <a:rPr lang="pl-PL" b="0" dirty="0" smtClean="0"/>
              <a:t>PLN 18.1 </a:t>
            </a:r>
            <a:r>
              <a:rPr lang="pl-PL" b="0" dirty="0" err="1" smtClean="0"/>
              <a:t>million</a:t>
            </a:r>
            <a:r>
              <a:rPr lang="pl-PL" b="0" dirty="0" smtClean="0"/>
              <a:t> (</a:t>
            </a:r>
            <a:r>
              <a:rPr lang="pl-PL" b="0" dirty="0" err="1" smtClean="0"/>
              <a:t>approx</a:t>
            </a:r>
            <a:r>
              <a:rPr lang="pl-PL" b="0" dirty="0" smtClean="0"/>
              <a:t>. € 4.4. </a:t>
            </a:r>
            <a:r>
              <a:rPr lang="pl-PL" b="0" smtClean="0"/>
              <a:t>mln) in combination of capital increase and purchase of shares </a:t>
            </a:r>
            <a:endParaRPr lang="pl-PL" b="0" dirty="0" smtClean="0"/>
          </a:p>
          <a:p>
            <a:pPr algn="just"/>
            <a:r>
              <a:rPr lang="pl-PL" b="0" dirty="0" smtClean="0"/>
              <a:t>The investment </a:t>
            </a:r>
            <a:r>
              <a:rPr lang="pl-PL" b="0" dirty="0" err="1" smtClean="0"/>
              <a:t>aimed</a:t>
            </a:r>
            <a:r>
              <a:rPr lang="pl-PL" b="0" dirty="0" smtClean="0"/>
              <a:t> to </a:t>
            </a:r>
            <a:r>
              <a:rPr lang="pl-PL" b="0" dirty="0" err="1" smtClean="0"/>
              <a:t>finance</a:t>
            </a:r>
            <a:r>
              <a:rPr lang="pl-PL" b="0" dirty="0" smtClean="0"/>
              <a:t> the </a:t>
            </a:r>
            <a:r>
              <a:rPr lang="pl-PL" b="0" dirty="0" err="1" smtClean="0"/>
              <a:t>Company’s</a:t>
            </a:r>
            <a:r>
              <a:rPr lang="pl-PL" b="0" dirty="0" smtClean="0"/>
              <a:t> </a:t>
            </a:r>
            <a:r>
              <a:rPr lang="pl-PL" b="0" dirty="0" err="1" smtClean="0"/>
              <a:t>expansion</a:t>
            </a:r>
            <a:r>
              <a:rPr lang="pl-PL" b="0" dirty="0" smtClean="0"/>
              <a:t>, </a:t>
            </a:r>
            <a:r>
              <a:rPr lang="pl-PL" b="0" dirty="0" err="1" smtClean="0"/>
              <a:t>including</a:t>
            </a:r>
            <a:r>
              <a:rPr lang="pl-PL" b="0" dirty="0" smtClean="0"/>
              <a:t> </a:t>
            </a:r>
            <a:r>
              <a:rPr lang="pl-PL" b="0" dirty="0" err="1" smtClean="0"/>
              <a:t>acquisitions</a:t>
            </a:r>
            <a:r>
              <a:rPr lang="pl-PL" b="0" dirty="0" smtClean="0"/>
              <a:t> in Europe, </a:t>
            </a:r>
            <a:r>
              <a:rPr lang="en-US" b="0" dirty="0"/>
              <a:t>as well as promotion of the fully ethical practice of stem cell storage and </a:t>
            </a:r>
            <a:r>
              <a:rPr lang="en-US" b="0" dirty="0" smtClean="0"/>
              <a:t>usage</a:t>
            </a:r>
            <a:endParaRPr lang="pl-PL" b="0" dirty="0" smtClean="0"/>
          </a:p>
          <a:p>
            <a:pPr algn="just"/>
            <a:r>
              <a:rPr lang="pl-PL" b="0" dirty="0" smtClean="0"/>
              <a:t>The </a:t>
            </a:r>
            <a:r>
              <a:rPr lang="pl-PL" b="0" dirty="0" err="1" smtClean="0"/>
              <a:t>partnership</a:t>
            </a:r>
            <a:r>
              <a:rPr lang="pl-PL" b="0" dirty="0" smtClean="0"/>
              <a:t> with EI </a:t>
            </a:r>
            <a:r>
              <a:rPr lang="pl-PL" b="0" dirty="0" err="1" smtClean="0"/>
              <a:t>has</a:t>
            </a:r>
            <a:r>
              <a:rPr lang="pl-PL" b="0" dirty="0" smtClean="0"/>
              <a:t> </a:t>
            </a:r>
            <a:r>
              <a:rPr lang="pl-PL" b="0" dirty="0" err="1" smtClean="0"/>
              <a:t>strengthened</a:t>
            </a:r>
            <a:r>
              <a:rPr lang="pl-PL" b="0" dirty="0" smtClean="0"/>
              <a:t> the </a:t>
            </a:r>
            <a:r>
              <a:rPr lang="pl-PL" b="0" dirty="0" err="1" smtClean="0"/>
              <a:t>Company’s</a:t>
            </a:r>
            <a:r>
              <a:rPr lang="pl-PL" b="0" dirty="0" smtClean="0"/>
              <a:t> </a:t>
            </a:r>
            <a:r>
              <a:rPr lang="pl-PL" b="0" dirty="0" err="1" smtClean="0"/>
              <a:t>credibility</a:t>
            </a:r>
            <a:r>
              <a:rPr lang="pl-PL" b="0" dirty="0" smtClean="0"/>
              <a:t> and the </a:t>
            </a:r>
            <a:r>
              <a:rPr lang="pl-PL" b="0" dirty="0" err="1" smtClean="0"/>
              <a:t>foundation</a:t>
            </a:r>
            <a:r>
              <a:rPr lang="pl-PL" b="0" dirty="0" smtClean="0"/>
              <a:t> for </a:t>
            </a:r>
            <a:r>
              <a:rPr lang="pl-PL" b="0" dirty="0" err="1" smtClean="0"/>
              <a:t>long</a:t>
            </a:r>
            <a:r>
              <a:rPr lang="pl-PL" b="0" dirty="0" smtClean="0"/>
              <a:t>-term </a:t>
            </a:r>
            <a:r>
              <a:rPr lang="pl-PL" b="0" dirty="0" err="1" smtClean="0"/>
              <a:t>growth</a:t>
            </a:r>
            <a:endParaRPr lang="pl-PL" b="0" dirty="0" smtClean="0"/>
          </a:p>
          <a:p>
            <a:pPr algn="just"/>
            <a:endParaRPr lang="pl-PL" b="0" dirty="0" smtClean="0"/>
          </a:p>
          <a:p>
            <a:pPr algn="just"/>
            <a:endParaRPr lang="pl-PL" b="0" dirty="0" smtClean="0"/>
          </a:p>
          <a:p>
            <a:pPr algn="just"/>
            <a:endParaRPr lang="pl-PL" b="0" dirty="0"/>
          </a:p>
        </p:txBody>
      </p:sp>
      <p:pic>
        <p:nvPicPr>
          <p:cNvPr id="7170" name="Picture 2" descr="http://img1.findthebest.com/sites/default/files/1312/media/images/Enterprise_Investor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75" y="1988840"/>
            <a:ext cx="1469617" cy="1029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3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FamiCord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r>
              <a:rPr lang="pl-PL" dirty="0" smtClean="0"/>
              <a:t> profile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44008" y="4941168"/>
            <a:ext cx="2880320" cy="1296144"/>
          </a:xfrm>
        </p:spPr>
        <p:txBody>
          <a:bodyPr/>
          <a:lstStyle/>
          <a:p>
            <a:pPr algn="just"/>
            <a:r>
              <a:rPr lang="en-US" dirty="0" smtClean="0"/>
              <a:t>AABB </a:t>
            </a:r>
            <a:r>
              <a:rPr lang="pl-PL" dirty="0" err="1" smtClean="0"/>
              <a:t>Accreditation</a:t>
            </a:r>
            <a:r>
              <a:rPr lang="pl-PL" dirty="0" smtClean="0"/>
              <a:t> (American </a:t>
            </a:r>
            <a:r>
              <a:rPr lang="pl-PL" dirty="0" err="1" smtClean="0"/>
              <a:t>Association</a:t>
            </a:r>
            <a:r>
              <a:rPr lang="pl-PL" dirty="0" smtClean="0"/>
              <a:t> of Blood Banks), </a:t>
            </a:r>
          </a:p>
          <a:p>
            <a:pPr algn="just"/>
            <a:r>
              <a:rPr lang="pl-PL" dirty="0" smtClean="0"/>
              <a:t>ISO </a:t>
            </a:r>
            <a:r>
              <a:rPr lang="pl-PL" dirty="0"/>
              <a:t>9001:2008 </a:t>
            </a:r>
            <a:r>
              <a:rPr lang="pl-PL" dirty="0" err="1"/>
              <a:t>Certificate</a:t>
            </a:r>
            <a:r>
              <a:rPr lang="pl-PL" dirty="0"/>
              <a:t>, </a:t>
            </a:r>
            <a:endParaRPr lang="pl-PL" dirty="0" smtClean="0"/>
          </a:p>
          <a:p>
            <a:pPr algn="just"/>
            <a:r>
              <a:rPr lang="pl-PL" dirty="0" smtClean="0"/>
              <a:t>ISO 14001:2004 </a:t>
            </a:r>
            <a:r>
              <a:rPr lang="pl-PL" dirty="0" err="1" smtClean="0"/>
              <a:t>Certificate</a:t>
            </a:r>
            <a:r>
              <a:rPr lang="pl-PL" dirty="0" smtClean="0"/>
              <a:t>, </a:t>
            </a:r>
          </a:p>
          <a:p>
            <a:pPr algn="just"/>
            <a:r>
              <a:rPr lang="pl-PL" dirty="0" smtClean="0"/>
              <a:t>IATA </a:t>
            </a:r>
            <a:r>
              <a:rPr lang="pl-PL" dirty="0"/>
              <a:t>PI650 </a:t>
            </a:r>
            <a:r>
              <a:rPr lang="pl-PL" dirty="0" err="1" smtClean="0"/>
              <a:t>Certificate</a:t>
            </a:r>
            <a:endParaRPr lang="pl-PL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0825" y="1268413"/>
            <a:ext cx="4321175" cy="720725"/>
          </a:xfrm>
        </p:spPr>
        <p:txBody>
          <a:bodyPr/>
          <a:lstStyle/>
          <a:p>
            <a:r>
              <a:rPr lang="pl-PL" dirty="0" err="1" smtClean="0"/>
              <a:t>Presence</a:t>
            </a:r>
            <a:r>
              <a:rPr lang="pl-PL" dirty="0" smtClean="0"/>
              <a:t> in Europe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0" y="1995115"/>
            <a:ext cx="4323122" cy="2153965"/>
          </a:xfrm>
        </p:spPr>
        <p:txBody>
          <a:bodyPr/>
          <a:lstStyle/>
          <a:p>
            <a:pPr algn="just"/>
            <a:r>
              <a:rPr lang="en-US" dirty="0" smtClean="0"/>
              <a:t>3rd </a:t>
            </a:r>
            <a:r>
              <a:rPr lang="en-US" dirty="0"/>
              <a:t>largest European private cord blood bank</a:t>
            </a:r>
            <a:endParaRPr lang="pl-PL" dirty="0"/>
          </a:p>
          <a:p>
            <a:pPr algn="just"/>
            <a:r>
              <a:rPr lang="en-US" dirty="0" smtClean="0"/>
              <a:t>Operates </a:t>
            </a:r>
            <a:r>
              <a:rPr lang="en-US" dirty="0"/>
              <a:t>in </a:t>
            </a:r>
            <a:r>
              <a:rPr lang="en-US" dirty="0" smtClean="0"/>
              <a:t>20 </a:t>
            </a:r>
            <a:r>
              <a:rPr lang="en-US" dirty="0"/>
              <a:t>countries in </a:t>
            </a:r>
            <a:r>
              <a:rPr lang="en-US" dirty="0" smtClean="0"/>
              <a:t>Europe</a:t>
            </a:r>
            <a:endParaRPr lang="pl-PL" dirty="0"/>
          </a:p>
          <a:p>
            <a:pPr algn="just"/>
            <a:r>
              <a:rPr lang="pl-PL" dirty="0" smtClean="0"/>
              <a:t>9</a:t>
            </a:r>
            <a:r>
              <a:rPr lang="pl-PL" smtClean="0"/>
              <a:t> </a:t>
            </a:r>
            <a:r>
              <a:rPr lang="pl-PL" dirty="0" smtClean="0"/>
              <a:t>o</a:t>
            </a:r>
            <a:r>
              <a:rPr lang="en-US" err="1" smtClean="0"/>
              <a:t>ffices</a:t>
            </a:r>
            <a:r>
              <a:rPr lang="en-US" smtClean="0"/>
              <a:t> </a:t>
            </a:r>
            <a:r>
              <a:rPr lang="pl-PL" smtClean="0"/>
              <a:t>(3 in </a:t>
            </a:r>
            <a:r>
              <a:rPr lang="en-US" smtClean="0"/>
              <a:t>Poland</a:t>
            </a:r>
            <a:r>
              <a:rPr lang="en-US"/>
              <a:t>, </a:t>
            </a:r>
            <a:r>
              <a:rPr lang="pl-PL" smtClean="0"/>
              <a:t>2 in </a:t>
            </a:r>
            <a:r>
              <a:rPr lang="en-US" smtClean="0"/>
              <a:t>Hungary</a:t>
            </a:r>
            <a:r>
              <a:rPr lang="en-US" dirty="0"/>
              <a:t>, Spain, Italy, </a:t>
            </a:r>
            <a:r>
              <a:rPr lang="en-US" dirty="0" smtClean="0"/>
              <a:t>Romania</a:t>
            </a:r>
            <a:r>
              <a:rPr lang="pl-PL" dirty="0" smtClean="0"/>
              <a:t>, </a:t>
            </a:r>
            <a:r>
              <a:rPr lang="en-US" dirty="0" smtClean="0"/>
              <a:t>Latvia</a:t>
            </a:r>
            <a:r>
              <a:rPr lang="pl-PL" smtClean="0"/>
              <a:t>), 30+ </a:t>
            </a:r>
            <a:r>
              <a:rPr lang="pl-PL" dirty="0"/>
              <a:t>lab </a:t>
            </a:r>
            <a:r>
              <a:rPr lang="pl-PL" dirty="0" err="1"/>
              <a:t>technicians</a:t>
            </a:r>
            <a:r>
              <a:rPr lang="pl-PL" dirty="0"/>
              <a:t>, 10 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 smtClean="0"/>
              <a:t>doctors</a:t>
            </a:r>
            <a:endParaRPr lang="pl-PL" dirty="0" smtClean="0"/>
          </a:p>
          <a:p>
            <a:pPr algn="just"/>
            <a:r>
              <a:rPr lang="pl-PL" dirty="0" smtClean="0"/>
              <a:t>7</a:t>
            </a:r>
            <a:r>
              <a:rPr lang="en-US" smtClean="0"/>
              <a:t>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en-US" dirty="0" err="1" smtClean="0"/>
              <a:t>laborator</a:t>
            </a:r>
            <a:r>
              <a:rPr lang="pl-PL" err="1" smtClean="0"/>
              <a:t>ies</a:t>
            </a:r>
            <a:r>
              <a:rPr lang="pl-PL"/>
              <a:t> </a:t>
            </a:r>
            <a:r>
              <a:rPr lang="pl-PL" smtClean="0"/>
              <a:t>(3 in </a:t>
            </a:r>
            <a:r>
              <a:rPr lang="en-US" smtClean="0"/>
              <a:t>Poland</a:t>
            </a:r>
            <a:r>
              <a:rPr lang="en-US" dirty="0"/>
              <a:t>, </a:t>
            </a:r>
            <a:r>
              <a:rPr lang="pl-PL" dirty="0" err="1" smtClean="0"/>
              <a:t>Spain</a:t>
            </a:r>
            <a:r>
              <a:rPr lang="pl-PL" dirty="0" smtClean="0"/>
              <a:t>, </a:t>
            </a:r>
            <a:r>
              <a:rPr lang="en-US" dirty="0" smtClean="0"/>
              <a:t>Hungary</a:t>
            </a:r>
            <a:r>
              <a:rPr lang="en-US"/>
              <a:t>, </a:t>
            </a:r>
            <a:r>
              <a:rPr lang="pl-PL" smtClean="0"/>
              <a:t>2 in </a:t>
            </a:r>
            <a:r>
              <a:rPr lang="en-US" smtClean="0"/>
              <a:t>Romania</a:t>
            </a:r>
            <a:r>
              <a:rPr lang="en-US" dirty="0" smtClean="0"/>
              <a:t>)</a:t>
            </a:r>
            <a:r>
              <a:rPr lang="pl-PL" dirty="0" smtClean="0"/>
              <a:t> </a:t>
            </a:r>
            <a:r>
              <a:rPr lang="pl-PL" smtClean="0"/>
              <a:t>and 4 </a:t>
            </a:r>
            <a:r>
              <a:rPr lang="pl-PL" dirty="0" smtClean="0"/>
              <a:t>partner laboratories (</a:t>
            </a:r>
            <a:r>
              <a:rPr lang="pl-PL" dirty="0" err="1" smtClean="0"/>
              <a:t>Hungary</a:t>
            </a:r>
            <a:r>
              <a:rPr lang="pl-PL" dirty="0" smtClean="0"/>
              <a:t>, USA</a:t>
            </a:r>
            <a:r>
              <a:rPr lang="pl-PL" smtClean="0"/>
              <a:t>, 2 in Germany</a:t>
            </a:r>
            <a:r>
              <a:rPr lang="pl-PL" dirty="0" smtClean="0"/>
              <a:t>)</a:t>
            </a:r>
            <a:endParaRPr lang="pl-PL" dirty="0"/>
          </a:p>
          <a:p>
            <a:pPr algn="just"/>
            <a:r>
              <a:rPr lang="pl-PL" dirty="0" smtClean="0"/>
              <a:t>Partner </a:t>
            </a:r>
            <a:r>
              <a:rPr lang="pl-PL" dirty="0"/>
              <a:t>network in Serbia, </a:t>
            </a:r>
            <a:r>
              <a:rPr lang="pl-PL" dirty="0" err="1"/>
              <a:t>Croatia</a:t>
            </a:r>
            <a:r>
              <a:rPr lang="pl-PL" dirty="0"/>
              <a:t>, </a:t>
            </a:r>
            <a:r>
              <a:rPr lang="pl-PL" dirty="0" err="1"/>
              <a:t>Moldova</a:t>
            </a:r>
            <a:r>
              <a:rPr lang="pl-PL" dirty="0"/>
              <a:t>, Estonia, </a:t>
            </a:r>
            <a:r>
              <a:rPr lang="pl-PL" dirty="0" smtClean="0"/>
              <a:t>Macedonia, </a:t>
            </a:r>
            <a:r>
              <a:rPr lang="pl-PL" dirty="0" err="1"/>
              <a:t>Bosnia</a:t>
            </a:r>
            <a:r>
              <a:rPr lang="pl-PL" dirty="0"/>
              <a:t> </a:t>
            </a:r>
            <a:r>
              <a:rPr lang="pl-PL" dirty="0" smtClean="0"/>
              <a:t>and Hercegowina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0" y="1268760"/>
            <a:ext cx="4320480" cy="720080"/>
          </a:xfrm>
        </p:spPr>
        <p:txBody>
          <a:bodyPr/>
          <a:lstStyle/>
          <a:p>
            <a:r>
              <a:rPr lang="pl-PL" dirty="0"/>
              <a:t>International </a:t>
            </a:r>
            <a:r>
              <a:rPr lang="pl-PL" dirty="0" err="1" smtClean="0"/>
              <a:t>scope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16016" y="4509120"/>
            <a:ext cx="4294583" cy="360040"/>
          </a:xfrm>
        </p:spPr>
        <p:txBody>
          <a:bodyPr/>
          <a:lstStyle/>
          <a:p>
            <a:r>
              <a:rPr lang="pl-PL" dirty="0" smtClean="0"/>
              <a:t>High </a:t>
            </a:r>
            <a:r>
              <a:rPr lang="pl-PL" dirty="0" err="1"/>
              <a:t>q</a:t>
            </a:r>
            <a:r>
              <a:rPr lang="pl-PL" dirty="0" err="1" smtClean="0"/>
              <a:t>uality</a:t>
            </a:r>
            <a:r>
              <a:rPr lang="pl-PL" dirty="0" smtClean="0"/>
              <a:t> </a:t>
            </a:r>
            <a:r>
              <a:rPr lang="pl-PL" dirty="0"/>
              <a:t>s</a:t>
            </a:r>
            <a:r>
              <a:rPr lang="pl-PL" dirty="0" smtClean="0"/>
              <a:t>ervice</a:t>
            </a:r>
            <a:endParaRPr lang="pl-PL" dirty="0"/>
          </a:p>
        </p:txBody>
      </p:sp>
      <p:pic>
        <p:nvPicPr>
          <p:cNvPr id="9" name="Picture 2" descr="J:\EI\PBKM\Mapka - zasięg międzynarodo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074945"/>
            <a:ext cx="4320478" cy="365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23" y="5067647"/>
            <a:ext cx="8382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23" y="4558322"/>
            <a:ext cx="1330449" cy="45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smtClean="0"/>
              <a:t>2</a:t>
            </a:r>
            <a:endParaRPr lang="pl-PL" sz="1000" dirty="0"/>
          </a:p>
        </p:txBody>
      </p:sp>
    </p:spTree>
    <p:extLst>
      <p:ext uri="{BB962C8B-B14F-4D97-AF65-F5344CB8AC3E}">
        <p14:creationId xmlns="" xmlns:p14="http://schemas.microsoft.com/office/powerpoint/2010/main" val="15564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FamiCord Group European data</a:t>
            </a:r>
            <a:endParaRPr lang="pl-P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844824"/>
            <a:ext cx="7848872" cy="388843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2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algn="just"/>
            <a:r>
              <a:rPr lang="pl-PL" sz="2000" b="0" dirty="0" err="1" smtClean="0"/>
              <a:t>Cord</a:t>
            </a:r>
            <a:r>
              <a:rPr lang="pl-PL" sz="2000" b="0" dirty="0" smtClean="0"/>
              <a:t> b</a:t>
            </a:r>
            <a:r>
              <a:rPr lang="en-US" sz="2000" b="0" dirty="0" err="1" smtClean="0"/>
              <a:t>lood</a:t>
            </a:r>
            <a:r>
              <a:rPr lang="en-US" sz="2000" b="0" dirty="0" smtClean="0"/>
              <a:t> </a:t>
            </a:r>
            <a:r>
              <a:rPr lang="en-US" sz="2000" b="0"/>
              <a:t>stored </a:t>
            </a:r>
            <a:r>
              <a:rPr lang="pl-PL" sz="2000" b="0" smtClean="0"/>
              <a:t>at</a:t>
            </a:r>
            <a:r>
              <a:rPr lang="en-US" sz="2000" b="0" smtClean="0"/>
              <a:t> </a:t>
            </a:r>
            <a:r>
              <a:rPr lang="en-US" sz="2000" b="0" dirty="0"/>
              <a:t>PBKM (the Polish Stem Cell Bank</a:t>
            </a:r>
            <a:r>
              <a:rPr lang="en-US" sz="2000" b="0"/>
              <a:t>) </a:t>
            </a:r>
            <a:r>
              <a:rPr lang="pl-PL" sz="2000" b="0" smtClean="0"/>
              <a:t>released for transplantation </a:t>
            </a:r>
            <a:r>
              <a:rPr lang="en-US" sz="2000" b="0" smtClean="0"/>
              <a:t>first </a:t>
            </a:r>
            <a:r>
              <a:rPr lang="pl-PL" sz="2000" b="0" dirty="0" err="1" smtClean="0"/>
              <a:t>time</a:t>
            </a:r>
            <a:r>
              <a:rPr lang="pl-PL" sz="2000" b="0" dirty="0" smtClean="0"/>
              <a:t> i</a:t>
            </a:r>
            <a:r>
              <a:rPr lang="en-US" sz="2000" b="0" dirty="0" smtClean="0"/>
              <a:t>n </a:t>
            </a:r>
            <a:r>
              <a:rPr lang="en-US" sz="2000" b="0" dirty="0"/>
              <a:t>2007</a:t>
            </a:r>
          </a:p>
          <a:p>
            <a:pPr algn="just"/>
            <a:r>
              <a:rPr lang="pl-PL" sz="2000" b="0" smtClean="0"/>
              <a:t>Until </a:t>
            </a:r>
            <a:r>
              <a:rPr lang="pl-PL" sz="2000" b="0" err="1" smtClean="0"/>
              <a:t>now</a:t>
            </a:r>
            <a:r>
              <a:rPr lang="pl-PL" sz="2000" b="0" smtClean="0"/>
              <a:t> </a:t>
            </a:r>
            <a:r>
              <a:rPr lang="pl-PL" sz="2000" smtClean="0"/>
              <a:t>13 </a:t>
            </a:r>
            <a:r>
              <a:rPr lang="pl-PL" sz="2000" b="0" smtClean="0"/>
              <a:t>cord blood units released for </a:t>
            </a:r>
            <a:r>
              <a:rPr lang="en-US" sz="2000" b="0" smtClean="0"/>
              <a:t>transplantations</a:t>
            </a:r>
            <a:r>
              <a:rPr lang="pl-PL" sz="2000" b="0" smtClean="0"/>
              <a:t> from performed, </a:t>
            </a:r>
            <a:r>
              <a:rPr lang="pl-PL" sz="2000" smtClean="0"/>
              <a:t>10 in Poland, 3 in Hungary</a:t>
            </a:r>
            <a:endParaRPr lang="pl-PL" sz="2000" dirty="0" smtClean="0"/>
          </a:p>
          <a:p>
            <a:pPr algn="just"/>
            <a:endParaRPr lang="pl-PL" sz="2000" smtClean="0"/>
          </a:p>
          <a:p>
            <a:pPr algn="just"/>
            <a:r>
              <a:rPr lang="pl-PL" sz="2000" smtClean="0"/>
              <a:t>7</a:t>
            </a:r>
            <a:r>
              <a:rPr lang="en-US" sz="2000" dirty="0" smtClean="0"/>
              <a:t>0</a:t>
            </a:r>
            <a:r>
              <a:rPr lang="pl-PL" sz="2000" dirty="0" smtClean="0"/>
              <a:t>,</a:t>
            </a:r>
            <a:r>
              <a:rPr lang="en-US" sz="2000" dirty="0" smtClean="0"/>
              <a:t>000 </a:t>
            </a:r>
            <a:r>
              <a:rPr lang="pl-PL" sz="2000" b="0" dirty="0" err="1"/>
              <a:t>cord</a:t>
            </a:r>
            <a:r>
              <a:rPr lang="pl-PL" sz="2000" b="0" dirty="0"/>
              <a:t> </a:t>
            </a:r>
            <a:r>
              <a:rPr lang="pl-PL" sz="2000" b="0" dirty="0" err="1"/>
              <a:t>blood</a:t>
            </a:r>
            <a:r>
              <a:rPr lang="pl-PL" sz="2000" b="0" dirty="0"/>
              <a:t> </a:t>
            </a:r>
            <a:r>
              <a:rPr lang="pl-PL" sz="2000" b="0" err="1"/>
              <a:t>units</a:t>
            </a:r>
            <a:r>
              <a:rPr lang="pl-PL" sz="2000" b="0"/>
              <a:t> </a:t>
            </a:r>
            <a:r>
              <a:rPr lang="pl-PL" sz="2000" b="0" smtClean="0"/>
              <a:t>for family use</a:t>
            </a:r>
          </a:p>
          <a:p>
            <a:pPr algn="just"/>
            <a:r>
              <a:rPr lang="pl-PL" sz="2000" smtClean="0"/>
              <a:t>2,300~</a:t>
            </a:r>
            <a:r>
              <a:rPr lang="pl-PL" sz="2000" b="0" smtClean="0"/>
              <a:t> cord blood units for public use </a:t>
            </a:r>
            <a:endParaRPr lang="pl-PL" sz="2000" b="0" dirty="0"/>
          </a:p>
          <a:p>
            <a:pPr algn="just"/>
            <a:r>
              <a:rPr lang="pl-PL" sz="2000" smtClean="0"/>
              <a:t>25,000+</a:t>
            </a:r>
            <a:r>
              <a:rPr lang="pl-PL" sz="2000" b="0" smtClean="0"/>
              <a:t> samples of human semen</a:t>
            </a:r>
          </a:p>
          <a:p>
            <a:pPr algn="just"/>
            <a:r>
              <a:rPr lang="pl-PL" sz="2000" smtClean="0"/>
              <a:t>5,000+</a:t>
            </a:r>
            <a:r>
              <a:rPr lang="pl-PL" sz="2000" b="0" smtClean="0"/>
              <a:t> units of cord tissue</a:t>
            </a:r>
          </a:p>
          <a:p>
            <a:pPr algn="just"/>
            <a:r>
              <a:rPr lang="pl-PL" sz="2000" smtClean="0"/>
              <a:t>500+</a:t>
            </a:r>
            <a:r>
              <a:rPr lang="pl-PL" sz="2000" b="0" smtClean="0"/>
              <a:t> samples of DNA</a:t>
            </a:r>
          </a:p>
          <a:p>
            <a:pPr algn="just"/>
            <a:endParaRPr lang="pl-PL" b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7584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" r="4055" b="8243"/>
          <a:stretch/>
        </p:blipFill>
        <p:spPr bwMode="auto">
          <a:xfrm>
            <a:off x="247649" y="1988840"/>
            <a:ext cx="8648701" cy="432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Corporate</a:t>
            </a:r>
            <a:r>
              <a:rPr lang="pl-PL" dirty="0" smtClean="0"/>
              <a:t> </a:t>
            </a:r>
            <a:r>
              <a:rPr lang="pl-PL" dirty="0" err="1" smtClean="0"/>
              <a:t>milestones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268413"/>
            <a:ext cx="8893175" cy="720725"/>
          </a:xfrm>
        </p:spPr>
        <p:txBody>
          <a:bodyPr/>
          <a:lstStyle/>
          <a:p>
            <a:r>
              <a:rPr lang="pl-PL" dirty="0" smtClean="0"/>
              <a:t>Equity </a:t>
            </a:r>
            <a:r>
              <a:rPr lang="pl-PL" dirty="0" err="1" smtClean="0"/>
              <a:t>investments</a:t>
            </a:r>
            <a:r>
              <a:rPr lang="pl-PL" dirty="0" smtClean="0"/>
              <a:t> and </a:t>
            </a:r>
            <a:r>
              <a:rPr lang="pl-PL" err="1" smtClean="0"/>
              <a:t>international</a:t>
            </a:r>
            <a:r>
              <a:rPr lang="pl-PL" smtClean="0"/>
              <a:t> development /more than PLN 20mln invested/</a:t>
            </a:r>
            <a:endParaRPr lang="pl-PL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95536" y="2276872"/>
            <a:ext cx="1440160" cy="714375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None/>
              <a:defRPr sz="1600" b="1" i="0" u="none">
                <a:solidFill>
                  <a:srgbClr val="243C60"/>
                </a:solidFill>
                <a:effectLst/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pl-PL" sz="1000" b="0" dirty="0" smtClean="0"/>
              <a:t>C</a:t>
            </a:r>
            <a:r>
              <a:rPr lang="en-US" sz="1000" b="0" dirty="0" err="1" smtClean="0"/>
              <a:t>ompany</a:t>
            </a:r>
            <a:r>
              <a:rPr lang="pl-PL" sz="1000" b="0" dirty="0" smtClean="0"/>
              <a:t> </a:t>
            </a:r>
            <a:r>
              <a:rPr lang="en-US" sz="1000" b="0" dirty="0" smtClean="0"/>
              <a:t>established by 5 persons</a:t>
            </a:r>
            <a:endParaRPr lang="pl-PL" sz="1000" b="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936000" y="4284000"/>
            <a:ext cx="1368152" cy="576064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Blip>
                <a:blip r:embed="rId3"/>
              </a:buBlip>
              <a:defRPr sz="18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Small </a:t>
            </a:r>
            <a:r>
              <a:rPr lang="pl-PL" sz="1000" b="0" dirty="0" err="1" smtClean="0"/>
              <a:t>acquisition</a:t>
            </a:r>
            <a:r>
              <a:rPr lang="pl-PL" sz="1000" b="0" dirty="0" smtClean="0"/>
              <a:t> </a:t>
            </a:r>
            <a:r>
              <a:rPr lang="en-US" sz="1000" b="0" dirty="0" smtClean="0"/>
              <a:t>of 3,5% at </a:t>
            </a:r>
            <a:r>
              <a:rPr lang="en-US" sz="1000" b="0" dirty="0" err="1" smtClean="0"/>
              <a:t>Vidacord</a:t>
            </a:r>
            <a:r>
              <a:rPr lang="en-US" sz="1000" b="0" dirty="0" smtClean="0"/>
              <a:t> (Spain)</a:t>
            </a:r>
            <a:endParaRPr lang="pl-PL" sz="1000" b="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2267744" y="4284000"/>
            <a:ext cx="1440160" cy="50405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A</a:t>
            </a:r>
            <a:r>
              <a:rPr lang="en-US" sz="1000" b="0" dirty="0" err="1" smtClean="0"/>
              <a:t>cquisition</a:t>
            </a:r>
            <a:r>
              <a:rPr lang="en-US" sz="1000" b="0" dirty="0" smtClean="0"/>
              <a:t> </a:t>
            </a:r>
            <a:r>
              <a:rPr lang="en-US" sz="1000" b="0" dirty="0"/>
              <a:t>of </a:t>
            </a:r>
            <a:r>
              <a:rPr lang="en-US" sz="1000" b="0" dirty="0" smtClean="0"/>
              <a:t>100</a:t>
            </a:r>
            <a:r>
              <a:rPr lang="pl-PL" sz="1000" b="0" dirty="0" smtClean="0"/>
              <a:t>%</a:t>
            </a:r>
            <a:r>
              <a:rPr lang="en-US" sz="1000" b="0" dirty="0" smtClean="0"/>
              <a:t> </a:t>
            </a:r>
            <a:r>
              <a:rPr lang="en-US" sz="1000" b="0" dirty="0"/>
              <a:t>of </a:t>
            </a:r>
            <a:r>
              <a:rPr lang="en-US" sz="1000" b="0" dirty="0" err="1"/>
              <a:t>Cilmes</a:t>
            </a:r>
            <a:r>
              <a:rPr lang="en-US" sz="1000" b="0" dirty="0"/>
              <a:t> </a:t>
            </a:r>
            <a:r>
              <a:rPr lang="en-US" sz="1000" b="0" dirty="0" err="1"/>
              <a:t>Sunu</a:t>
            </a:r>
            <a:r>
              <a:rPr lang="en-US" sz="1000" b="0" dirty="0"/>
              <a:t> Banka (Latvia</a:t>
            </a:r>
            <a:r>
              <a:rPr lang="en-US" sz="1000" b="0" dirty="0" smtClean="0"/>
              <a:t>)</a:t>
            </a:r>
            <a:endParaRPr lang="pl-PL" sz="1000" b="0" dirty="0" smtClean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3707904" y="5580000"/>
            <a:ext cx="1584176" cy="64807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/>
              <a:t>T</a:t>
            </a:r>
            <a:r>
              <a:rPr lang="en-US" sz="1000" b="0" dirty="0" err="1" smtClean="0"/>
              <a:t>ake</a:t>
            </a:r>
            <a:r>
              <a:rPr lang="en-US" sz="1000" b="0" dirty="0" smtClean="0"/>
              <a:t>-over </a:t>
            </a:r>
            <a:r>
              <a:rPr lang="en-US" sz="1000" b="0" dirty="0"/>
              <a:t>of part of business activity from </a:t>
            </a:r>
            <a:r>
              <a:rPr lang="en-US" sz="1000" b="0" dirty="0" err="1"/>
              <a:t>Activistion</a:t>
            </a:r>
            <a:r>
              <a:rPr lang="en-US" sz="1000" b="0" dirty="0"/>
              <a:t> Life (Poland)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3923927" y="2276872"/>
            <a:ext cx="1224136" cy="86409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E</a:t>
            </a:r>
            <a:r>
              <a:rPr lang="en-US" sz="1000" b="0" dirty="0" err="1" smtClean="0"/>
              <a:t>ntry</a:t>
            </a:r>
            <a:r>
              <a:rPr lang="en-US" sz="1000" b="0" dirty="0" smtClean="0"/>
              <a:t> </a:t>
            </a:r>
            <a:r>
              <a:rPr lang="en-US" sz="1000" b="0" dirty="0"/>
              <a:t>of a </a:t>
            </a:r>
            <a:r>
              <a:rPr lang="en-US" sz="1000" b="0" dirty="0" smtClean="0"/>
              <a:t>group </a:t>
            </a:r>
            <a:r>
              <a:rPr lang="en-US" sz="1000" b="0" dirty="0"/>
              <a:t>of </a:t>
            </a:r>
            <a:r>
              <a:rPr lang="en-US" sz="1000" b="0" dirty="0" smtClean="0"/>
              <a:t>investors</a:t>
            </a:r>
            <a:r>
              <a:rPr lang="pl-PL" sz="1000" b="0" dirty="0" smtClean="0"/>
              <a:t> I</a:t>
            </a:r>
            <a:endParaRPr lang="en-US" sz="1000" b="0" dirty="0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5220072" y="4932000"/>
            <a:ext cx="1259920" cy="804874"/>
          </a:xfrm>
          <a:prstGeom prst="rect">
            <a:avLst/>
          </a:prstGeom>
        </p:spPr>
        <p:txBody>
          <a:bodyPr anchor="t"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/>
              <a:t>I</a:t>
            </a:r>
            <a:r>
              <a:rPr lang="en-US" sz="1000" b="0" dirty="0" err="1" smtClean="0"/>
              <a:t>ncrease</a:t>
            </a:r>
            <a:r>
              <a:rPr lang="en-US" sz="1000" b="0" dirty="0"/>
              <a:t> to 66% of </a:t>
            </a:r>
            <a:r>
              <a:rPr lang="en-US" sz="1000" b="0" dirty="0" err="1" smtClean="0"/>
              <a:t>Biogenis</a:t>
            </a:r>
            <a:r>
              <a:rPr lang="en-US" sz="1000" b="0" dirty="0" smtClean="0"/>
              <a:t> (</a:t>
            </a:r>
            <a:r>
              <a:rPr lang="en-US" sz="1000" b="0" dirty="0"/>
              <a:t>Romania)</a:t>
            </a:r>
            <a:endParaRPr lang="pl-PL" sz="1000" b="0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6407992" y="2276872"/>
            <a:ext cx="1620392" cy="916682"/>
          </a:xfrm>
          <a:prstGeom prst="rect">
            <a:avLst/>
          </a:prstGeom>
        </p:spPr>
        <p:txBody>
          <a:bodyPr anchor="t"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err="1" smtClean="0"/>
              <a:t>Entry</a:t>
            </a:r>
            <a:r>
              <a:rPr lang="pl-PL" sz="1000" b="0" dirty="0" smtClean="0"/>
              <a:t> </a:t>
            </a:r>
            <a:r>
              <a:rPr lang="pl-PL" sz="1000" b="0" dirty="0"/>
              <a:t>of Enterprise </a:t>
            </a:r>
            <a:r>
              <a:rPr lang="pl-PL" sz="1000" b="0" dirty="0" err="1"/>
              <a:t>Investors</a:t>
            </a:r>
            <a:r>
              <a:rPr lang="pl-PL" sz="1000" b="0" dirty="0"/>
              <a:t> Venture </a:t>
            </a:r>
            <a:r>
              <a:rPr lang="pl-PL" sz="1000" b="0" dirty="0" smtClean="0"/>
              <a:t>Fund</a:t>
            </a:r>
          </a:p>
        </p:txBody>
      </p:sp>
      <p:sp>
        <p:nvSpPr>
          <p:cNvPr id="24" name="Content Placeholder 13"/>
          <p:cNvSpPr txBox="1">
            <a:spLocks/>
          </p:cNvSpPr>
          <p:nvPr/>
        </p:nvSpPr>
        <p:spPr>
          <a:xfrm>
            <a:off x="6480576" y="4284000"/>
            <a:ext cx="1188352" cy="72008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/>
              <a:t>I</a:t>
            </a:r>
            <a:r>
              <a:rPr lang="en-US" sz="1000" b="0" dirty="0" err="1" smtClean="0"/>
              <a:t>ncrease</a:t>
            </a:r>
            <a:r>
              <a:rPr lang="en-US" sz="1000" b="0" dirty="0" smtClean="0"/>
              <a:t> </a:t>
            </a:r>
            <a:r>
              <a:rPr lang="en-US" sz="1000" b="0" dirty="0"/>
              <a:t>to </a:t>
            </a:r>
            <a:r>
              <a:rPr lang="en-US" sz="1000" b="0" dirty="0" smtClean="0"/>
              <a:t>56%</a:t>
            </a:r>
            <a:r>
              <a:rPr lang="pl-PL" sz="1000" b="0" dirty="0" smtClean="0"/>
              <a:t> of </a:t>
            </a:r>
            <a:r>
              <a:rPr lang="en-US" sz="1000" b="0" dirty="0" err="1" smtClean="0"/>
              <a:t>Sevibe</a:t>
            </a:r>
            <a:r>
              <a:rPr lang="en-US" sz="1000" b="0" dirty="0" smtClean="0"/>
              <a:t> Cells (Spain)</a:t>
            </a:r>
            <a:endParaRPr lang="pl-PL" sz="1000" b="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1907627" y="2276872"/>
            <a:ext cx="1296220" cy="864096"/>
          </a:xfrm>
          <a:prstGeom prst="rect">
            <a:avLst/>
          </a:prstGeom>
        </p:spPr>
        <p:txBody>
          <a:bodyPr/>
          <a:lstStyle>
            <a:lvl1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Blip>
                <a:blip r:embed="rId3"/>
              </a:buBlip>
              <a:defRPr sz="18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>
                <a:solidFill>
                  <a:srgbClr val="243C60"/>
                </a:solidFill>
                <a:latin typeface="+mn-lt"/>
              </a:defRPr>
            </a:lvl2pPr>
            <a:lvl3pPr marL="12573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3pPr>
            <a:lvl4pPr marL="1790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8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000" b="0" dirty="0" smtClean="0"/>
              <a:t>E</a:t>
            </a:r>
            <a:r>
              <a:rPr lang="en-US" sz="1000" b="0" dirty="0" err="1" smtClean="0"/>
              <a:t>ntry</a:t>
            </a:r>
            <a:r>
              <a:rPr lang="en-US" sz="1000" b="0" dirty="0" smtClean="0"/>
              <a:t> of Business Angel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>
          <a:xfrm>
            <a:off x="5183991" y="2276872"/>
            <a:ext cx="1224136" cy="86409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E</a:t>
            </a:r>
            <a:r>
              <a:rPr lang="en-US" sz="1000" b="0" dirty="0" err="1" smtClean="0"/>
              <a:t>ntry</a:t>
            </a:r>
            <a:r>
              <a:rPr lang="en-US" sz="1000" b="0" dirty="0" smtClean="0"/>
              <a:t> </a:t>
            </a:r>
            <a:r>
              <a:rPr lang="en-US" sz="1000" b="0" dirty="0"/>
              <a:t>of a </a:t>
            </a:r>
            <a:r>
              <a:rPr lang="en-US" sz="1000" b="0" dirty="0" smtClean="0"/>
              <a:t>group </a:t>
            </a:r>
            <a:r>
              <a:rPr lang="en-US" sz="1000" b="0" dirty="0"/>
              <a:t>of </a:t>
            </a:r>
            <a:r>
              <a:rPr lang="en-US" sz="1000" b="0" dirty="0" smtClean="0"/>
              <a:t>investors</a:t>
            </a:r>
            <a:r>
              <a:rPr lang="pl-PL" sz="1000" b="0" dirty="0" smtClean="0"/>
              <a:t> II</a:t>
            </a:r>
            <a:endParaRPr lang="en-US" sz="1000" b="0" dirty="0"/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2267744" y="4932000"/>
            <a:ext cx="1440160" cy="711697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A</a:t>
            </a:r>
            <a:r>
              <a:rPr lang="en-US" sz="1000" b="0" dirty="0" err="1" smtClean="0"/>
              <a:t>cquisition</a:t>
            </a:r>
            <a:r>
              <a:rPr lang="en-US" sz="1000" b="0" dirty="0" smtClean="0"/>
              <a:t> </a:t>
            </a:r>
            <a:r>
              <a:rPr lang="en-US" sz="1000" b="0" dirty="0"/>
              <a:t>of 74,5% of </a:t>
            </a:r>
            <a:r>
              <a:rPr lang="en-US" sz="1000" b="0" dirty="0" err="1"/>
              <a:t>Krio</a:t>
            </a:r>
            <a:r>
              <a:rPr lang="en-US" sz="1000" b="0" dirty="0"/>
              <a:t> Institute (Hungary</a:t>
            </a:r>
            <a:r>
              <a:rPr lang="en-US" sz="1000" b="0" dirty="0" smtClean="0"/>
              <a:t>)</a:t>
            </a:r>
            <a:endParaRPr lang="en-US" sz="1000" b="0" dirty="0"/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2267744" y="5580000"/>
            <a:ext cx="1491927" cy="66237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J</a:t>
            </a:r>
            <a:r>
              <a:rPr lang="en-US" sz="1000" b="0" dirty="0" err="1" smtClean="0"/>
              <a:t>oint</a:t>
            </a:r>
            <a:r>
              <a:rPr lang="en-US" sz="1000" b="0" dirty="0" smtClean="0"/>
              <a:t>-venture </a:t>
            </a:r>
            <a:r>
              <a:rPr lang="pl-PL" sz="1000" b="0" dirty="0" smtClean="0"/>
              <a:t>of</a:t>
            </a:r>
            <a:r>
              <a:rPr lang="en-US" sz="1000" b="0" dirty="0" smtClean="0"/>
              <a:t> </a:t>
            </a:r>
            <a:r>
              <a:rPr lang="en-US" sz="1000" b="0" dirty="0"/>
              <a:t>50% at </a:t>
            </a:r>
            <a:r>
              <a:rPr lang="en-US" sz="1000" b="0" dirty="0" err="1"/>
              <a:t>Biogenis</a:t>
            </a:r>
            <a:r>
              <a:rPr lang="en-US" sz="1000" b="0" dirty="0"/>
              <a:t> (Romania)</a:t>
            </a:r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3707904" y="4284000"/>
            <a:ext cx="1512168" cy="580281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/>
              <a:t>J</a:t>
            </a:r>
            <a:r>
              <a:rPr lang="en-US" sz="1000" b="0" dirty="0" err="1" smtClean="0"/>
              <a:t>oint</a:t>
            </a:r>
            <a:r>
              <a:rPr lang="en-US" sz="1000" b="0" dirty="0" smtClean="0"/>
              <a:t>-venture of 25% at </a:t>
            </a:r>
            <a:r>
              <a:rPr lang="en-US" sz="1000" b="0" dirty="0" err="1" smtClean="0"/>
              <a:t>Sevibe</a:t>
            </a:r>
            <a:r>
              <a:rPr lang="en-US" sz="1000" b="0" dirty="0" smtClean="0"/>
              <a:t> Cells (Spain)</a:t>
            </a:r>
            <a:endParaRPr lang="en-US" sz="1000" b="0" dirty="0"/>
          </a:p>
        </p:txBody>
      </p:sp>
      <p:sp>
        <p:nvSpPr>
          <p:cNvPr id="33" name="Content Placeholder 4"/>
          <p:cNvSpPr txBox="1">
            <a:spLocks/>
          </p:cNvSpPr>
          <p:nvPr/>
        </p:nvSpPr>
        <p:spPr>
          <a:xfrm>
            <a:off x="3707904" y="4932000"/>
            <a:ext cx="1368152" cy="64807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/>
              <a:t>I</a:t>
            </a:r>
            <a:r>
              <a:rPr lang="en-US" sz="1000" b="0" dirty="0" err="1" smtClean="0"/>
              <a:t>ncrease</a:t>
            </a:r>
            <a:r>
              <a:rPr lang="en-US" sz="1000" b="0" dirty="0"/>
              <a:t> to 96,5% </a:t>
            </a:r>
            <a:r>
              <a:rPr lang="en-US" sz="1000" b="0" dirty="0" smtClean="0"/>
              <a:t>of</a:t>
            </a:r>
            <a:r>
              <a:rPr lang="pl-PL" sz="1000" b="0" dirty="0" smtClean="0"/>
              <a:t> </a:t>
            </a:r>
            <a:r>
              <a:rPr lang="en-US" sz="1000" b="0" dirty="0" err="1" smtClean="0"/>
              <a:t>Krio</a:t>
            </a:r>
            <a:r>
              <a:rPr lang="en-US" sz="1000" b="0" dirty="0" smtClean="0"/>
              <a:t> </a:t>
            </a:r>
            <a:r>
              <a:rPr lang="en-US" sz="1000" b="0" dirty="0"/>
              <a:t>Institute </a:t>
            </a:r>
            <a:r>
              <a:rPr lang="en-US" sz="1000" b="0" dirty="0" smtClean="0"/>
              <a:t>(</a:t>
            </a:r>
            <a:r>
              <a:rPr lang="en-US" sz="1000" b="0" dirty="0"/>
              <a:t>Hungary</a:t>
            </a:r>
            <a:r>
              <a:rPr lang="en-US" sz="1000" b="0" dirty="0" smtClean="0"/>
              <a:t>)</a:t>
            </a:r>
            <a:endParaRPr lang="pl-PL" sz="1000" b="0" dirty="0" smtClean="0"/>
          </a:p>
        </p:txBody>
      </p:sp>
      <p:sp>
        <p:nvSpPr>
          <p:cNvPr id="34" name="Content Placeholder 4"/>
          <p:cNvSpPr txBox="1">
            <a:spLocks/>
          </p:cNvSpPr>
          <p:nvPr/>
        </p:nvSpPr>
        <p:spPr>
          <a:xfrm>
            <a:off x="5220216" y="4284000"/>
            <a:ext cx="1296000" cy="724297"/>
          </a:xfrm>
          <a:prstGeom prst="rect">
            <a:avLst/>
          </a:prstGeom>
        </p:spPr>
        <p:txBody>
          <a:bodyPr anchor="t"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 smtClean="0"/>
              <a:t>I</a:t>
            </a:r>
            <a:r>
              <a:rPr lang="en-US" sz="1000" b="0" dirty="0" err="1" smtClean="0"/>
              <a:t>nvestment</a:t>
            </a:r>
            <a:r>
              <a:rPr lang="en-US" sz="1000" b="0" dirty="0" smtClean="0"/>
              <a:t> </a:t>
            </a:r>
            <a:r>
              <a:rPr lang="en-US" sz="1000" b="0" dirty="0"/>
              <a:t>of 100% at </a:t>
            </a:r>
            <a:r>
              <a:rPr lang="en-US" sz="1000" b="0" dirty="0" err="1"/>
              <a:t>Famicord</a:t>
            </a:r>
            <a:r>
              <a:rPr lang="en-US" sz="1000" b="0" dirty="0"/>
              <a:t> </a:t>
            </a:r>
            <a:r>
              <a:rPr lang="en-US" sz="1000" b="0" dirty="0" smtClean="0"/>
              <a:t>Italia</a:t>
            </a:r>
            <a:r>
              <a:rPr lang="pl-PL" sz="1000" b="0" dirty="0" smtClean="0"/>
              <a:t> </a:t>
            </a:r>
            <a:r>
              <a:rPr lang="en-US" sz="1000" b="0" dirty="0" smtClean="0"/>
              <a:t>(Italy)</a:t>
            </a:r>
            <a:endParaRPr lang="pl-PL" sz="1000" b="0" dirty="0"/>
          </a:p>
        </p:txBody>
      </p:sp>
      <p:sp>
        <p:nvSpPr>
          <p:cNvPr id="35" name="Content Placeholder 13"/>
          <p:cNvSpPr txBox="1">
            <a:spLocks/>
          </p:cNvSpPr>
          <p:nvPr/>
        </p:nvSpPr>
        <p:spPr>
          <a:xfrm>
            <a:off x="6480576" y="4932001"/>
            <a:ext cx="1259776" cy="648072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dirty="0"/>
              <a:t>T</a:t>
            </a:r>
            <a:r>
              <a:rPr lang="en-US" sz="1000" b="0" dirty="0" err="1" smtClean="0"/>
              <a:t>ake</a:t>
            </a:r>
            <a:r>
              <a:rPr lang="en-US" sz="1000" b="0" dirty="0" smtClean="0"/>
              <a:t>-over </a:t>
            </a:r>
            <a:r>
              <a:rPr lang="en-US" sz="1000" b="0" smtClean="0"/>
              <a:t>of </a:t>
            </a:r>
            <a:r>
              <a:rPr lang="pl-PL" sz="1000" b="0" smtClean="0"/>
              <a:t>52% </a:t>
            </a:r>
            <a:r>
              <a:rPr lang="en-US" sz="1000" b="0" dirty="0" smtClean="0"/>
              <a:t>of </a:t>
            </a:r>
            <a:r>
              <a:rPr lang="en-US" sz="1000" b="0" dirty="0" err="1" smtClean="0"/>
              <a:t>Fotomilla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Zrt</a:t>
            </a:r>
            <a:r>
              <a:rPr lang="pl-PL" sz="1000" b="0" dirty="0"/>
              <a:t> </a:t>
            </a:r>
            <a:r>
              <a:rPr lang="en-US" sz="1000" b="0" dirty="0" smtClean="0"/>
              <a:t>(</a:t>
            </a:r>
            <a:r>
              <a:rPr lang="pl-PL" sz="1000" b="0" dirty="0" err="1" smtClean="0"/>
              <a:t>Hungary</a:t>
            </a:r>
            <a:r>
              <a:rPr lang="pl-PL" sz="1000" b="0" dirty="0" smtClean="0"/>
              <a:t>)</a:t>
            </a:r>
            <a:endParaRPr lang="pl-PL" sz="1000" b="0" dirty="0"/>
          </a:p>
        </p:txBody>
      </p:sp>
      <p:sp>
        <p:nvSpPr>
          <p:cNvPr id="36" name="Content Placeholder 13"/>
          <p:cNvSpPr txBox="1">
            <a:spLocks/>
          </p:cNvSpPr>
          <p:nvPr/>
        </p:nvSpPr>
        <p:spPr>
          <a:xfrm>
            <a:off x="7775992" y="4284000"/>
            <a:ext cx="1368008" cy="202532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  <a:ea typeface="+mn-ea"/>
                <a:cs typeface="+mn-cs"/>
              </a:defRPr>
            </a:lvl1pPr>
            <a:lvl2pPr marL="628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>
                <a:solidFill>
                  <a:srgbClr val="243C60"/>
                </a:solidFill>
                <a:latin typeface="+mn-lt"/>
              </a:defRPr>
            </a:lvl2pPr>
            <a:lvl3pPr marL="1162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3pPr>
            <a:lvl4pPr marL="1704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Blip>
                <a:blip r:embed="rId3"/>
              </a:buBlip>
              <a:defRPr sz="1400" baseline="0">
                <a:solidFill>
                  <a:srgbClr val="243C60"/>
                </a:solidFill>
                <a:latin typeface="+mn-lt"/>
              </a:defRPr>
            </a:lvl4pPr>
            <a:lvl5pPr marL="17907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C60"/>
              </a:buClr>
              <a:buFontTx/>
              <a:buNone/>
              <a:defRPr sz="2400">
                <a:solidFill>
                  <a:srgbClr val="243C6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»"/>
              <a:defRPr sz="24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000" b="0" smtClean="0">
                <a:solidFill>
                  <a:srgbClr val="002060"/>
                </a:solidFill>
              </a:rPr>
              <a:t>2013 – take-over of part of business activity from Freezlife (Romania)</a:t>
            </a:r>
          </a:p>
          <a:p>
            <a:pPr marL="0" indent="0">
              <a:buNone/>
            </a:pPr>
            <a:endParaRPr lang="pl-PL" sz="1000" b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1000" b="0" smtClean="0">
                <a:solidFill>
                  <a:srgbClr val="002060"/>
                </a:solidFill>
              </a:rPr>
              <a:t>Two transactions to be closed in H1 2013</a:t>
            </a:r>
            <a:endParaRPr lang="pl-PL" sz="1000" b="0" dirty="0">
              <a:solidFill>
                <a:srgbClr val="002060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284984"/>
            <a:ext cx="2952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pole tekstowe 27"/>
          <p:cNvSpPr txBox="1"/>
          <p:nvPr/>
        </p:nvSpPr>
        <p:spPr>
          <a:xfrm>
            <a:off x="8388424" y="3573016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smtClean="0">
                <a:solidFill>
                  <a:srgbClr val="990033"/>
                </a:solidFill>
              </a:rPr>
              <a:t> </a:t>
            </a:r>
            <a:r>
              <a:rPr lang="pl-PL" sz="1200" smtClean="0">
                <a:solidFill>
                  <a:srgbClr val="800000"/>
                </a:solidFill>
              </a:rPr>
              <a:t>2013</a:t>
            </a:r>
            <a:endParaRPr lang="pl-PL" sz="12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0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608512" cy="908720"/>
          </a:xfrm>
        </p:spPr>
        <p:txBody>
          <a:bodyPr/>
          <a:lstStyle/>
          <a:p>
            <a:r>
              <a:rPr lang="pl-PL" dirty="0" err="1" smtClean="0"/>
              <a:t>Member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smtClean="0"/>
              <a:t>: Poland </a:t>
            </a:r>
            <a:r>
              <a:rPr lang="pl-PL" sz="1400" smtClean="0"/>
              <a:t>part 1</a:t>
            </a:r>
            <a:endParaRPr lang="pl-P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520" y="2276872"/>
            <a:ext cx="8352928" cy="3528392"/>
          </a:xfrm>
        </p:spPr>
        <p:txBody>
          <a:bodyPr/>
          <a:lstStyle/>
          <a:p>
            <a:pPr algn="just"/>
            <a:r>
              <a:rPr lang="pl-PL" sz="2000" smtClean="0"/>
              <a:t>The </a:t>
            </a:r>
            <a:r>
              <a:rPr lang="pl-PL" sz="2000" err="1" smtClean="0"/>
              <a:t>largest</a:t>
            </a:r>
            <a:r>
              <a:rPr lang="pl-PL" sz="2000" smtClean="0"/>
              <a:t> private cord </a:t>
            </a:r>
            <a:r>
              <a:rPr lang="pl-PL" sz="2000" dirty="0" err="1" smtClean="0"/>
              <a:t>blood</a:t>
            </a:r>
            <a:r>
              <a:rPr lang="pl-PL" sz="2000" dirty="0" smtClean="0"/>
              <a:t> bank in Poland </a:t>
            </a:r>
            <a:r>
              <a:rPr lang="pl-PL" sz="2000" smtClean="0"/>
              <a:t>with ~75% </a:t>
            </a:r>
            <a:r>
              <a:rPr lang="pl-PL" sz="2000" dirty="0" smtClean="0"/>
              <a:t>of </a:t>
            </a:r>
            <a:r>
              <a:rPr lang="pl-PL" sz="2000" smtClean="0"/>
              <a:t>market share</a:t>
            </a:r>
          </a:p>
          <a:p>
            <a:pPr algn="just"/>
            <a:endParaRPr lang="pl-PL" sz="2000" smtClean="0"/>
          </a:p>
          <a:p>
            <a:pPr algn="just"/>
            <a:r>
              <a:rPr lang="pl-PL" sz="2000" smtClean="0"/>
              <a:t>The largest public cord blood bank in Poland</a:t>
            </a:r>
          </a:p>
          <a:p>
            <a:pPr algn="just"/>
            <a:endParaRPr lang="pl-PL" sz="2000" smtClean="0"/>
          </a:p>
          <a:p>
            <a:pPr algn="just"/>
            <a:r>
              <a:rPr lang="pl-PL" sz="2000" smtClean="0"/>
              <a:t>2nd bank &amp; laboratory in Europe accredited by AABB</a:t>
            </a:r>
            <a:endParaRPr lang="pl-PL" sz="2000" dirty="0" smtClean="0"/>
          </a:p>
          <a:p>
            <a:pPr lvl="0" algn="just">
              <a:defRPr/>
            </a:pPr>
            <a:endParaRPr lang="pl-PL" sz="2000" smtClean="0"/>
          </a:p>
          <a:p>
            <a:pPr lvl="0" algn="just">
              <a:defRPr/>
            </a:pPr>
            <a:r>
              <a:rPr lang="pl-PL" sz="2000" smtClean="0"/>
              <a:t>Service </a:t>
            </a:r>
            <a:r>
              <a:rPr lang="pl-PL" sz="2000" dirty="0" err="1"/>
              <a:t>avaliable</a:t>
            </a:r>
            <a:r>
              <a:rPr lang="pl-PL" sz="2000" dirty="0"/>
              <a:t> </a:t>
            </a:r>
            <a:r>
              <a:rPr lang="pl-PL" sz="2000" dirty="0" err="1"/>
              <a:t>also</a:t>
            </a:r>
            <a:r>
              <a:rPr lang="pl-PL" sz="2000" dirty="0"/>
              <a:t> in Germany, UK, </a:t>
            </a:r>
            <a:r>
              <a:rPr lang="pl-PL" sz="2000" dirty="0" err="1"/>
              <a:t>Ireland</a:t>
            </a:r>
            <a:endParaRPr lang="pl-PL" sz="2000" dirty="0"/>
          </a:p>
          <a:p>
            <a:pPr lvl="0" algn="just">
              <a:buNone/>
              <a:defRPr/>
            </a:pPr>
            <a:endParaRPr lang="pl-PL" sz="1800" i="1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algn="just"/>
            <a:endParaRPr lang="pl-PL" dirty="0" smtClean="0"/>
          </a:p>
        </p:txBody>
      </p:sp>
      <p:pic>
        <p:nvPicPr>
          <p:cNvPr id="7173" name="Picture 5" descr="http://www.9fashion.pl/images/posasiedzku/pb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1520" y="1268760"/>
            <a:ext cx="2880319" cy="626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3440994"/>
            <a:ext cx="4320480" cy="2880320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3"/>
              </a:buBlip>
              <a:tabLst/>
              <a:defRPr/>
            </a:pPr>
            <a:endParaRPr lang="pl-PL" sz="1400" b="0" i="1" kern="0" dirty="0" smtClean="0">
              <a:solidFill>
                <a:srgbClr val="243C6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8889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680520" cy="908720"/>
          </a:xfrm>
        </p:spPr>
        <p:txBody>
          <a:bodyPr/>
          <a:lstStyle/>
          <a:p>
            <a:r>
              <a:rPr lang="pl-PL" dirty="0" err="1" smtClean="0"/>
              <a:t>Member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smtClean="0"/>
              <a:t>: Poland </a:t>
            </a:r>
            <a:r>
              <a:rPr lang="pl-PL" sz="1400" smtClean="0"/>
              <a:t>part 2</a:t>
            </a:r>
            <a:endParaRPr lang="pl-PL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520" y="2708920"/>
            <a:ext cx="4320480" cy="3528392"/>
          </a:xfrm>
        </p:spPr>
        <p:txBody>
          <a:bodyPr/>
          <a:lstStyle/>
          <a:p>
            <a:pPr algn="just"/>
            <a:r>
              <a:rPr lang="pl-PL" sz="1800" smtClean="0"/>
              <a:t>3 laboratories (1 working, 2 to be opened in a few weeks)</a:t>
            </a:r>
          </a:p>
          <a:p>
            <a:pPr algn="just"/>
            <a:r>
              <a:rPr lang="pl-PL" sz="1800" smtClean="0"/>
              <a:t>80+ people, 15 at the laboratory, 4 medical doctors</a:t>
            </a:r>
          </a:p>
          <a:p>
            <a:pPr algn="just"/>
            <a:r>
              <a:rPr lang="pl-PL" sz="1800" smtClean="0"/>
              <a:t>Around 400 agreements with hospitals</a:t>
            </a:r>
          </a:p>
          <a:p>
            <a:pPr algn="just"/>
            <a:r>
              <a:rPr lang="pl-PL" sz="1800" smtClean="0"/>
              <a:t>More than 3000 agreements with cooperating medical staff</a:t>
            </a:r>
          </a:p>
          <a:p>
            <a:pPr algn="just"/>
            <a:r>
              <a:rPr lang="pl-PL" sz="1800" smtClean="0"/>
              <a:t>Cooperation with a couple of universities, clinics and Polish Academy of Science</a:t>
            </a:r>
          </a:p>
          <a:p>
            <a:pPr algn="just">
              <a:buNone/>
            </a:pPr>
            <a:endParaRPr lang="pl-PL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algn="just"/>
            <a:endParaRPr lang="pl-PL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51520" y="1268115"/>
            <a:ext cx="4320480" cy="720725"/>
          </a:xfrm>
        </p:spPr>
        <p:txBody>
          <a:bodyPr anchor="b"/>
          <a:lstStyle/>
          <a:p>
            <a:pPr defTabSz="900113"/>
            <a:r>
              <a:rPr lang="pl-PL" dirty="0" smtClean="0"/>
              <a:t>In Poland: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2664296" cy="24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www.9fashion.pl/images/posasiedzku/pbk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1521" y="2010756"/>
            <a:ext cx="2880319" cy="626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3440994"/>
            <a:ext cx="4320480" cy="2880320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endParaRPr lang="pl-PL" sz="1400" b="0" i="1" kern="0" dirty="0" smtClean="0">
              <a:solidFill>
                <a:srgbClr val="243C60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4572000" y="1988840"/>
            <a:ext cx="4248472" cy="1440160"/>
          </a:xfrm>
        </p:spPr>
        <p:txBody>
          <a:bodyPr/>
          <a:lstStyle/>
          <a:p>
            <a:pPr algn="just"/>
            <a:r>
              <a:rPr lang="pl-PL" dirty="0" smtClean="0"/>
              <a:t>Professional </a:t>
            </a:r>
            <a:r>
              <a:rPr lang="pl-PL" dirty="0" err="1" smtClean="0"/>
              <a:t>medical</a:t>
            </a:r>
            <a:r>
              <a:rPr lang="pl-PL" dirty="0" smtClean="0"/>
              <a:t> </a:t>
            </a:r>
            <a:r>
              <a:rPr lang="pl-PL" dirty="0" err="1" smtClean="0"/>
              <a:t>consultations</a:t>
            </a:r>
            <a:r>
              <a:rPr lang="pl-PL" dirty="0" smtClean="0"/>
              <a:t> </a:t>
            </a:r>
            <a:r>
              <a:rPr lang="pl-PL" dirty="0" err="1" smtClean="0"/>
              <a:t>available</a:t>
            </a:r>
            <a:r>
              <a:rPr lang="pl-PL" dirty="0" smtClean="0"/>
              <a:t> </a:t>
            </a:r>
            <a:r>
              <a:rPr lang="pl-PL" dirty="0" err="1" smtClean="0"/>
              <a:t>through</a:t>
            </a:r>
            <a:r>
              <a:rPr lang="pl-PL" dirty="0" smtClean="0"/>
              <a:t> the </a:t>
            </a:r>
            <a:r>
              <a:rPr lang="pl-PL" dirty="0" err="1" smtClean="0"/>
              <a:t>whole</a:t>
            </a:r>
            <a:r>
              <a:rPr lang="pl-PL" dirty="0" smtClean="0"/>
              <a:t> country</a:t>
            </a:r>
          </a:p>
          <a:p>
            <a:pPr algn="just"/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agreement</a:t>
            </a:r>
            <a:r>
              <a:rPr lang="pl-PL" dirty="0" smtClean="0"/>
              <a:t> with </a:t>
            </a:r>
            <a:r>
              <a:rPr lang="pl-PL" err="1" smtClean="0"/>
              <a:t>all</a:t>
            </a:r>
            <a:r>
              <a:rPr lang="pl-PL" smtClean="0"/>
              <a:t>  the hospitals in Poland</a:t>
            </a:r>
            <a:endParaRPr lang="pl-PL" dirty="0" smtClean="0"/>
          </a:p>
          <a:p>
            <a:pPr algn="just"/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0" y="1290031"/>
            <a:ext cx="4327039" cy="720725"/>
          </a:xfrm>
        </p:spPr>
        <p:txBody>
          <a:bodyPr anchor="b"/>
          <a:lstStyle/>
          <a:p>
            <a:pPr defTabSz="900113"/>
            <a:r>
              <a:rPr lang="pl-PL" dirty="0" err="1" smtClean="0"/>
              <a:t>Broad</a:t>
            </a:r>
            <a:r>
              <a:rPr lang="pl-PL" dirty="0" smtClean="0"/>
              <a:t> </a:t>
            </a:r>
            <a:r>
              <a:rPr lang="pl-PL" dirty="0" err="1" smtClean="0"/>
              <a:t>operating</a:t>
            </a:r>
            <a:r>
              <a:rPr lang="pl-PL" dirty="0" smtClean="0"/>
              <a:t> </a:t>
            </a:r>
            <a:r>
              <a:rPr lang="pl-PL" dirty="0" err="1" smtClean="0"/>
              <a:t>range</a:t>
            </a:r>
            <a:endParaRPr lang="pl-PL" dirty="0"/>
          </a:p>
        </p:txBody>
      </p:sp>
      <p:sp>
        <p:nvSpPr>
          <p:cNvPr id="10" name="TextBox 9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8889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Member</a:t>
            </a:r>
            <a:r>
              <a:rPr lang="pl-PL" dirty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: CEE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1" y="2708920"/>
            <a:ext cx="4248472" cy="3528368"/>
          </a:xfrm>
        </p:spPr>
        <p:txBody>
          <a:bodyPr/>
          <a:lstStyle/>
          <a:p>
            <a:pPr algn="just"/>
            <a:r>
              <a:rPr lang="pl-PL" kern="1200" dirty="0" err="1" smtClean="0">
                <a:latin typeface="Tahoma" pitchFamily="34" charset="0"/>
              </a:rPr>
              <a:t>Biogenis</a:t>
            </a:r>
            <a:r>
              <a:rPr lang="pl-PL" kern="1200" dirty="0" smtClean="0">
                <a:latin typeface="Tahoma" pitchFamily="34" charset="0"/>
              </a:rPr>
              <a:t> </a:t>
            </a:r>
            <a:r>
              <a:rPr lang="pl-PL" kern="1200" dirty="0">
                <a:latin typeface="Tahoma" pitchFamily="34" charset="0"/>
              </a:rPr>
              <a:t>S.C. </a:t>
            </a:r>
            <a:endParaRPr lang="pl-PL" kern="1200" dirty="0" smtClean="0">
              <a:latin typeface="Tahoma" pitchFamily="34" charset="0"/>
            </a:endParaRPr>
          </a:p>
          <a:p>
            <a:pPr algn="just"/>
            <a:r>
              <a:rPr lang="pl-PL" kern="1200" dirty="0" smtClean="0">
                <a:latin typeface="Tahoma" pitchFamily="34" charset="0"/>
              </a:rPr>
              <a:t>2nd </a:t>
            </a:r>
            <a:r>
              <a:rPr lang="pl-PL" kern="1200" dirty="0" err="1">
                <a:latin typeface="Tahoma" pitchFamily="34" charset="0"/>
              </a:rPr>
              <a:t>largest</a:t>
            </a:r>
            <a:r>
              <a:rPr lang="pl-PL" kern="1200" dirty="0">
                <a:latin typeface="Tahoma" pitchFamily="34" charset="0"/>
              </a:rPr>
              <a:t> </a:t>
            </a:r>
            <a:r>
              <a:rPr lang="pl-PL" kern="1200" dirty="0" err="1">
                <a:latin typeface="Tahoma" pitchFamily="34" charset="0"/>
              </a:rPr>
              <a:t>cord</a:t>
            </a:r>
            <a:r>
              <a:rPr lang="pl-PL" kern="1200" dirty="0">
                <a:latin typeface="Tahoma" pitchFamily="34" charset="0"/>
              </a:rPr>
              <a:t> </a:t>
            </a:r>
            <a:r>
              <a:rPr lang="pl-PL" kern="1200" dirty="0" err="1">
                <a:latin typeface="Tahoma" pitchFamily="34" charset="0"/>
              </a:rPr>
              <a:t>blood</a:t>
            </a:r>
            <a:r>
              <a:rPr lang="pl-PL" kern="1200" dirty="0">
                <a:latin typeface="Tahoma" pitchFamily="34" charset="0"/>
              </a:rPr>
              <a:t> bank in Romania </a:t>
            </a:r>
            <a:r>
              <a:rPr lang="pl-PL" kern="1200" dirty="0" smtClean="0">
                <a:latin typeface="Tahoma" pitchFamily="34" charset="0"/>
              </a:rPr>
              <a:t>(out </a:t>
            </a:r>
            <a:r>
              <a:rPr lang="pl-PL" kern="1200" dirty="0">
                <a:latin typeface="Tahoma" pitchFamily="34" charset="0"/>
              </a:rPr>
              <a:t>of </a:t>
            </a:r>
            <a:r>
              <a:rPr lang="pl-PL" kern="1200" dirty="0" err="1" smtClean="0">
                <a:latin typeface="Tahoma" pitchFamily="34" charset="0"/>
              </a:rPr>
              <a:t>over</a:t>
            </a:r>
            <a:r>
              <a:rPr lang="pl-PL" kern="1200" dirty="0" smtClean="0">
                <a:latin typeface="Tahoma" pitchFamily="34" charset="0"/>
              </a:rPr>
              <a:t> 20)</a:t>
            </a:r>
          </a:p>
          <a:p>
            <a:pPr algn="just"/>
            <a:r>
              <a:rPr lang="pl-PL" kern="1200" dirty="0" err="1">
                <a:latin typeface="Tahoma" pitchFamily="34" charset="0"/>
              </a:rPr>
              <a:t>C</a:t>
            </a:r>
            <a:r>
              <a:rPr lang="pl-PL" kern="1200" dirty="0" err="1" smtClean="0">
                <a:latin typeface="Tahoma" pitchFamily="34" charset="0"/>
              </a:rPr>
              <a:t>ontrolled</a:t>
            </a:r>
            <a:r>
              <a:rPr lang="pl-PL" kern="1200" dirty="0" smtClean="0">
                <a:latin typeface="Tahoma" pitchFamily="34" charset="0"/>
              </a:rPr>
              <a:t> </a:t>
            </a:r>
            <a:r>
              <a:rPr lang="pl-PL" kern="1200" dirty="0">
                <a:latin typeface="Tahoma" pitchFamily="34" charset="0"/>
              </a:rPr>
              <a:t>66</a:t>
            </a:r>
            <a:r>
              <a:rPr lang="pl-PL" kern="1200" dirty="0" smtClean="0">
                <a:latin typeface="Tahoma" pitchFamily="34" charset="0"/>
              </a:rPr>
              <a:t>% </a:t>
            </a:r>
            <a:r>
              <a:rPr lang="pl-PL" dirty="0"/>
              <a:t>by the </a:t>
            </a:r>
            <a:r>
              <a:rPr lang="pl-PL" dirty="0" err="1"/>
              <a:t>FamiCord</a:t>
            </a:r>
            <a:r>
              <a:rPr lang="pl-PL" dirty="0"/>
              <a:t> </a:t>
            </a:r>
            <a:r>
              <a:rPr lang="pl-PL" dirty="0" err="1" smtClean="0"/>
              <a:t>Group</a:t>
            </a:r>
            <a:endParaRPr lang="pl-PL" dirty="0" smtClean="0"/>
          </a:p>
          <a:p>
            <a:pPr algn="just"/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err="1" smtClean="0"/>
              <a:t>laboratory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in </a:t>
            </a:r>
            <a:r>
              <a:rPr lang="pl-PL" dirty="0" err="1" smtClean="0"/>
              <a:t>Bucharest</a:t>
            </a:r>
            <a:r>
              <a:rPr lang="pl-PL" dirty="0" smtClean="0"/>
              <a:t> </a:t>
            </a:r>
            <a:endParaRPr lang="pl-PL" dirty="0"/>
          </a:p>
          <a:p>
            <a:pPr algn="just"/>
            <a:r>
              <a:rPr lang="pl-PL" i="1" kern="1200" dirty="0" smtClean="0">
                <a:latin typeface="Tahoma" pitchFamily="34" charset="0"/>
              </a:rPr>
              <a:t>www.biogenis.ro</a:t>
            </a:r>
            <a:endParaRPr lang="pl-PL" i="1" kern="1200" dirty="0">
              <a:latin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Hungary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51520" y="2708920"/>
            <a:ext cx="4248472" cy="3528368"/>
          </a:xfrm>
          <a:prstGeom prst="rect">
            <a:avLst/>
          </a:prstGeom>
        </p:spPr>
        <p:txBody>
          <a:bodyPr/>
          <a:lstStyle/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Krio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Institute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pl-PL" sz="1400" b="0" dirty="0">
                <a:solidFill>
                  <a:srgbClr val="243C60"/>
                </a:solidFill>
              </a:rPr>
              <a:t>T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largest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cord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blood</a:t>
            </a: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bank in </a:t>
            </a:r>
            <a:r>
              <a:rPr kumimoji="0" lang="pl-P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Hungary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dirty="0">
                <a:solidFill>
                  <a:srgbClr val="243C60"/>
                </a:solidFill>
              </a:rPr>
              <a:t>O</a:t>
            </a:r>
            <a:r>
              <a:rPr lang="pl-PL" sz="1400" b="0" dirty="0" smtClean="0">
                <a:solidFill>
                  <a:srgbClr val="243C60"/>
                </a:solidFill>
              </a:rPr>
              <a:t>ne </a:t>
            </a:r>
            <a:r>
              <a:rPr lang="pl-PL" sz="1400" b="0" dirty="0">
                <a:solidFill>
                  <a:srgbClr val="243C60"/>
                </a:solidFill>
              </a:rPr>
              <a:t>of the </a:t>
            </a:r>
            <a:r>
              <a:rPr lang="pl-PL" sz="1400" b="0" dirty="0" err="1">
                <a:solidFill>
                  <a:srgbClr val="243C60"/>
                </a:solidFill>
              </a:rPr>
              <a:t>oldest</a:t>
            </a:r>
            <a:r>
              <a:rPr lang="pl-PL" sz="1400" b="0" dirty="0">
                <a:solidFill>
                  <a:srgbClr val="243C60"/>
                </a:solidFill>
              </a:rPr>
              <a:t> (1998</a:t>
            </a:r>
            <a:r>
              <a:rPr lang="pl-PL" sz="1400" b="0" dirty="0" smtClean="0">
                <a:solidFill>
                  <a:srgbClr val="243C60"/>
                </a:solidFill>
              </a:rPr>
              <a:t>) </a:t>
            </a:r>
            <a:r>
              <a:rPr lang="pl-PL" sz="1400" b="0" dirty="0">
                <a:solidFill>
                  <a:srgbClr val="243C60"/>
                </a:solidFill>
              </a:rPr>
              <a:t>bank of </a:t>
            </a:r>
            <a:r>
              <a:rPr lang="pl-PL" sz="1400" b="0" dirty="0" err="1">
                <a:solidFill>
                  <a:srgbClr val="243C60"/>
                </a:solidFill>
              </a:rPr>
              <a:t>human</a:t>
            </a:r>
            <a:r>
              <a:rPr lang="pl-PL" sz="1400" b="0" dirty="0">
                <a:solidFill>
                  <a:srgbClr val="243C60"/>
                </a:solidFill>
              </a:rPr>
              <a:t> semen</a:t>
            </a:r>
            <a:r>
              <a:rPr lang="pl-PL" sz="1400" b="0" dirty="0" smtClean="0">
                <a:solidFill>
                  <a:srgbClr val="243C60"/>
                </a:solidFill>
              </a:rPr>
              <a:t> in </a:t>
            </a:r>
            <a:r>
              <a:rPr lang="pl-PL" sz="1400" b="0" dirty="0" err="1">
                <a:solidFill>
                  <a:srgbClr val="243C60"/>
                </a:solidFill>
              </a:rPr>
              <a:t>Eastern</a:t>
            </a:r>
            <a:r>
              <a:rPr lang="pl-PL" sz="1400" b="0" dirty="0">
                <a:solidFill>
                  <a:srgbClr val="243C60"/>
                </a:solidFill>
              </a:rPr>
              <a:t> </a:t>
            </a:r>
            <a:r>
              <a:rPr lang="pl-PL" sz="1400" b="0" dirty="0" smtClean="0">
                <a:solidFill>
                  <a:srgbClr val="243C60"/>
                </a:solidFill>
              </a:rPr>
              <a:t>Europe and the </a:t>
            </a:r>
            <a:r>
              <a:rPr lang="pl-PL" sz="1400" b="0" dirty="0" err="1" smtClean="0">
                <a:solidFill>
                  <a:srgbClr val="243C60"/>
                </a:solidFill>
              </a:rPr>
              <a:t>largest</a:t>
            </a:r>
            <a:r>
              <a:rPr lang="pl-PL" sz="1400" b="0" dirty="0" smtClean="0">
                <a:solidFill>
                  <a:srgbClr val="243C60"/>
                </a:solidFill>
              </a:rPr>
              <a:t> one in </a:t>
            </a:r>
            <a:r>
              <a:rPr lang="pl-PL" sz="1400" b="0" dirty="0" err="1" smtClean="0">
                <a:solidFill>
                  <a:srgbClr val="243C60"/>
                </a:solidFill>
              </a:rPr>
              <a:t>Hungary</a:t>
            </a:r>
            <a:r>
              <a:rPr lang="pl-PL" sz="1400" b="0" dirty="0" smtClean="0">
                <a:solidFill>
                  <a:srgbClr val="243C60"/>
                </a:solidFill>
              </a:rPr>
              <a:t> (out of </a:t>
            </a:r>
            <a:r>
              <a:rPr lang="pl-PL" sz="1400" b="0" smtClean="0">
                <a:solidFill>
                  <a:srgbClr val="243C60"/>
                </a:solidFill>
              </a:rPr>
              <a:t>4)</a:t>
            </a: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smtClean="0">
                <a:solidFill>
                  <a:srgbClr val="243C60"/>
                </a:solidFill>
              </a:rPr>
              <a:t>45%+ marketshare</a:t>
            </a:r>
            <a:endParaRPr lang="pl-PL" sz="1400" b="0" dirty="0">
              <a:solidFill>
                <a:srgbClr val="243C60"/>
              </a:solidFill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dirty="0" err="1">
                <a:solidFill>
                  <a:srgbClr val="243C60"/>
                </a:solidFill>
              </a:rPr>
              <a:t>C</a:t>
            </a:r>
            <a:r>
              <a:rPr lang="pl-PL" sz="1400" b="0" dirty="0" err="1" smtClean="0">
                <a:solidFill>
                  <a:srgbClr val="243C60"/>
                </a:solidFill>
              </a:rPr>
              <a:t>ontrolled</a:t>
            </a:r>
            <a:r>
              <a:rPr lang="pl-PL" sz="1400" b="0" dirty="0" smtClean="0">
                <a:solidFill>
                  <a:srgbClr val="243C60"/>
                </a:solidFill>
              </a:rPr>
              <a:t> in 95,5</a:t>
            </a:r>
            <a:r>
              <a:rPr lang="pl-PL" sz="1400" b="0" dirty="0">
                <a:solidFill>
                  <a:srgbClr val="243C60"/>
                </a:solidFill>
              </a:rPr>
              <a:t>% by the </a:t>
            </a:r>
            <a:r>
              <a:rPr lang="pl-PL" sz="1400" b="0" dirty="0" err="1" smtClean="0">
                <a:solidFill>
                  <a:srgbClr val="243C60"/>
                </a:solidFill>
              </a:rPr>
              <a:t>FamiCord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Group</a:t>
            </a:r>
            <a:endParaRPr lang="pl-PL" sz="1400" b="0" dirty="0" smtClean="0">
              <a:solidFill>
                <a:srgbClr val="243C60"/>
              </a:solidFill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dirty="0" err="1">
                <a:solidFill>
                  <a:srgbClr val="243C60"/>
                </a:solidFill>
              </a:rPr>
              <a:t>O</a:t>
            </a:r>
            <a:r>
              <a:rPr lang="pl-PL" sz="1400" b="0" dirty="0" err="1" smtClean="0">
                <a:solidFill>
                  <a:srgbClr val="243C60"/>
                </a:solidFill>
              </a:rPr>
              <a:t>wn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laboratory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located</a:t>
            </a:r>
            <a:r>
              <a:rPr lang="pl-PL" sz="1400" b="0" dirty="0" smtClean="0">
                <a:solidFill>
                  <a:srgbClr val="243C60"/>
                </a:solidFill>
              </a:rPr>
              <a:t> in </a:t>
            </a:r>
            <a:r>
              <a:rPr lang="pl-PL" sz="1400" b="0" dirty="0" err="1" smtClean="0">
                <a:solidFill>
                  <a:srgbClr val="243C60"/>
                </a:solidFill>
              </a:rPr>
              <a:t>Budapest</a:t>
            </a:r>
            <a:r>
              <a:rPr lang="pl-PL" sz="1400" dirty="0" smtClean="0"/>
              <a:t> </a:t>
            </a:r>
            <a:endParaRPr lang="pl-PL" sz="1400" b="0" dirty="0" smtClean="0">
              <a:solidFill>
                <a:srgbClr val="243C60"/>
              </a:solidFill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dirty="0" smtClean="0">
                <a:solidFill>
                  <a:srgbClr val="243C60"/>
                </a:solidFill>
              </a:rPr>
              <a:t>3 </a:t>
            </a:r>
            <a:r>
              <a:rPr lang="pl-PL" sz="1400" b="0" dirty="0" err="1" smtClean="0">
                <a:solidFill>
                  <a:srgbClr val="243C60"/>
                </a:solidFill>
              </a:rPr>
              <a:t>sucessful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transplantations</a:t>
            </a:r>
            <a:endParaRPr lang="pl-PL" sz="1400" b="0" dirty="0" smtClean="0">
              <a:solidFill>
                <a:srgbClr val="243C60"/>
              </a:solidFill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pl-PL" sz="1400" b="0" i="1" dirty="0" smtClean="0">
                <a:solidFill>
                  <a:srgbClr val="243C60"/>
                </a:solidFill>
              </a:rPr>
              <a:t>www.krio.hu</a:t>
            </a:r>
            <a:endParaRPr kumimoji="0" lang="pl-PL" sz="1400" b="0" i="1" u="none" strike="noStrike" kern="1200" cap="none" spc="0" normalizeH="0" baseline="0" noProof="0" dirty="0" smtClean="0">
              <a:ln>
                <a:noFill/>
              </a:ln>
              <a:solidFill>
                <a:srgbClr val="243C60"/>
              </a:solidFill>
              <a:effectLst/>
              <a:uLnTx/>
              <a:uFillTx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2"/>
              </a:buBlip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72000" y="1268760"/>
            <a:ext cx="4320480" cy="720725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Romania: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1" y="2002929"/>
            <a:ext cx="3039351" cy="7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99428"/>
            <a:ext cx="2448273" cy="6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4</a:t>
            </a:r>
            <a:endParaRPr lang="pl-PL" sz="1000" dirty="0"/>
          </a:p>
        </p:txBody>
      </p:sp>
      <p:pic>
        <p:nvPicPr>
          <p:cNvPr id="13" name="Obraz 12"/>
          <p:cNvPicPr/>
          <p:nvPr/>
        </p:nvPicPr>
        <p:blipFill>
          <a:blip r:embed="rId5" cstate="print"/>
          <a:srcRect l="7603" t="8590" r="78678" b="77093"/>
          <a:stretch>
            <a:fillRect/>
          </a:stretch>
        </p:blipFill>
        <p:spPr bwMode="auto">
          <a:xfrm>
            <a:off x="1115616" y="5301208"/>
            <a:ext cx="790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1979712" y="5157192"/>
            <a:ext cx="457200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smtClean="0">
                <a:solidFill>
                  <a:srgbClr val="243C60"/>
                </a:solidFill>
              </a:rPr>
              <a:t>Hepinet </a:t>
            </a:r>
            <a:endParaRPr lang="pl-PL" sz="1400" b="0" dirty="0" err="1" smtClean="0">
              <a:solidFill>
                <a:srgbClr val="243C60"/>
              </a:solidFill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smtClean="0">
                <a:solidFill>
                  <a:srgbClr val="243C60"/>
                </a:solidFill>
              </a:rPr>
              <a:t>USG network</a:t>
            </a: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i="1" smtClean="0">
                <a:solidFill>
                  <a:srgbClr val="243C60"/>
                </a:solidFill>
              </a:rPr>
              <a:t>www.hepinet.hu</a:t>
            </a:r>
            <a:endParaRPr lang="pl-PL" sz="1400" b="0" i="1" dirty="0" err="1" smtClean="0">
              <a:solidFill>
                <a:srgbClr val="243C6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644008" y="4437112"/>
            <a:ext cx="4104456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800" smtClean="0">
                <a:solidFill>
                  <a:srgbClr val="243C60"/>
                </a:solidFill>
              </a:rPr>
              <a:t>STEM LAB</a:t>
            </a:r>
          </a:p>
          <a:p>
            <a:pPr marL="180975" lvl="0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2"/>
              </a:buBlip>
              <a:defRPr/>
            </a:pPr>
            <a:r>
              <a:rPr lang="pl-PL" sz="1400" b="0" smtClean="0">
                <a:solidFill>
                  <a:srgbClr val="243C60"/>
                </a:solidFill>
              </a:rPr>
              <a:t>Specialized diagnostic lab</a:t>
            </a:r>
            <a:endParaRPr lang="pl-PL" sz="1400" b="0" dirty="0" err="1" smtClean="0">
              <a:solidFill>
                <a:srgbClr val="243C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8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Member</a:t>
            </a:r>
            <a:r>
              <a:rPr lang="pl-PL" dirty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: </a:t>
            </a:r>
            <a:r>
              <a:rPr lang="pl-PL" dirty="0" err="1" smtClean="0"/>
              <a:t>Other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12161" y="2708920"/>
            <a:ext cx="2808312" cy="352839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latin typeface="Tahoma" pitchFamily="34" charset="0"/>
              </a:rPr>
              <a:t>Cilmes</a:t>
            </a:r>
            <a:r>
              <a:rPr lang="pl-PL" dirty="0" smtClean="0">
                <a:latin typeface="Tahoma" pitchFamily="34" charset="0"/>
              </a:rPr>
              <a:t> </a:t>
            </a:r>
            <a:r>
              <a:rPr lang="pl-PL" dirty="0" err="1">
                <a:latin typeface="Tahoma" pitchFamily="34" charset="0"/>
              </a:rPr>
              <a:t>Sunu</a:t>
            </a:r>
            <a:r>
              <a:rPr lang="pl-PL" dirty="0">
                <a:latin typeface="Tahoma" pitchFamily="34" charset="0"/>
              </a:rPr>
              <a:t> Banka </a:t>
            </a:r>
            <a:r>
              <a:rPr lang="pl-PL" dirty="0" smtClean="0">
                <a:latin typeface="Tahoma" pitchFamily="34" charset="0"/>
              </a:rPr>
              <a:t>SIA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latin typeface="Tahoma" pitchFamily="34" charset="0"/>
              </a:rPr>
              <a:t>Established</a:t>
            </a:r>
            <a:r>
              <a:rPr lang="pl-PL" dirty="0" smtClean="0">
                <a:latin typeface="Tahoma" pitchFamily="34" charset="0"/>
              </a:rPr>
              <a:t> </a:t>
            </a:r>
            <a:r>
              <a:rPr lang="pl-PL" dirty="0">
                <a:latin typeface="Tahoma" pitchFamily="34" charset="0"/>
              </a:rPr>
              <a:t>in 2004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Tahoma" pitchFamily="34" charset="0"/>
              </a:rPr>
              <a:t>T</a:t>
            </a:r>
            <a:r>
              <a:rPr lang="pl-PL" dirty="0" smtClean="0">
                <a:latin typeface="Tahoma" pitchFamily="34" charset="0"/>
              </a:rPr>
              <a:t>he </a:t>
            </a:r>
            <a:r>
              <a:rPr lang="pl-PL" dirty="0" err="1" smtClean="0">
                <a:latin typeface="Tahoma" pitchFamily="34" charset="0"/>
              </a:rPr>
              <a:t>largest</a:t>
            </a:r>
            <a:r>
              <a:rPr lang="pl-PL" dirty="0" smtClean="0">
                <a:latin typeface="Tahoma" pitchFamily="34" charset="0"/>
              </a:rPr>
              <a:t> </a:t>
            </a:r>
            <a:r>
              <a:rPr lang="pl-PL" dirty="0" err="1">
                <a:latin typeface="Tahoma" pitchFamily="34" charset="0"/>
              </a:rPr>
              <a:t>cord</a:t>
            </a:r>
            <a:r>
              <a:rPr lang="pl-PL" dirty="0">
                <a:latin typeface="Tahoma" pitchFamily="34" charset="0"/>
              </a:rPr>
              <a:t> </a:t>
            </a:r>
            <a:r>
              <a:rPr lang="pl-PL" dirty="0" err="1">
                <a:latin typeface="Tahoma" pitchFamily="34" charset="0"/>
              </a:rPr>
              <a:t>blood</a:t>
            </a:r>
            <a:r>
              <a:rPr lang="pl-PL" dirty="0">
                <a:latin typeface="Tahoma" pitchFamily="34" charset="0"/>
              </a:rPr>
              <a:t> bank in </a:t>
            </a:r>
            <a:r>
              <a:rPr lang="pl-PL" dirty="0" err="1" smtClean="0">
                <a:latin typeface="Tahoma" pitchFamily="34" charset="0"/>
              </a:rPr>
              <a:t>Latvia</a:t>
            </a:r>
            <a:endParaRPr lang="pl-PL" dirty="0" smtClean="0">
              <a:latin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latin typeface="Tahoma" pitchFamily="34" charset="0"/>
              </a:rPr>
              <a:t>Fully</a:t>
            </a:r>
            <a:r>
              <a:rPr lang="pl-PL" dirty="0" smtClean="0">
                <a:latin typeface="Tahoma" pitchFamily="34" charset="0"/>
              </a:rPr>
              <a:t> </a:t>
            </a:r>
            <a:r>
              <a:rPr lang="pl-PL" dirty="0" err="1" smtClean="0">
                <a:latin typeface="Tahoma" pitchFamily="34" charset="0"/>
              </a:rPr>
              <a:t>controlled</a:t>
            </a:r>
            <a:r>
              <a:rPr lang="pl-PL" dirty="0" smtClean="0">
                <a:latin typeface="Tahoma" pitchFamily="34" charset="0"/>
              </a:rPr>
              <a:t> by </a:t>
            </a:r>
            <a:r>
              <a:rPr lang="pl-PL" dirty="0" err="1" smtClean="0">
                <a:latin typeface="Tahoma" pitchFamily="34" charset="0"/>
              </a:rPr>
              <a:t>FamiCord</a:t>
            </a:r>
            <a:r>
              <a:rPr lang="pl-PL" dirty="0">
                <a:latin typeface="Tahoma" pitchFamily="34" charset="0"/>
              </a:rPr>
              <a:t> </a:t>
            </a:r>
            <a:r>
              <a:rPr lang="pl-PL" dirty="0" err="1" smtClean="0">
                <a:latin typeface="Tahoma" pitchFamily="34" charset="0"/>
              </a:rPr>
              <a:t>Group</a:t>
            </a:r>
            <a:endParaRPr lang="pl-PL" dirty="0" smtClean="0">
              <a:latin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dirty="0" err="1" smtClean="0">
                <a:latin typeface="Tahoma" pitchFamily="34" charset="0"/>
              </a:rPr>
              <a:t>Cooperate</a:t>
            </a:r>
            <a:r>
              <a:rPr lang="pl-PL" dirty="0" smtClean="0">
                <a:latin typeface="Tahoma" pitchFamily="34" charset="0"/>
              </a:rPr>
              <a:t> with </a:t>
            </a:r>
            <a:r>
              <a:rPr lang="pl-PL" dirty="0" err="1" smtClean="0">
                <a:latin typeface="Tahoma" pitchFamily="34" charset="0"/>
              </a:rPr>
              <a:t>Famicord</a:t>
            </a:r>
            <a:r>
              <a:rPr lang="pl-PL" dirty="0" smtClean="0">
                <a:latin typeface="Tahoma" pitchFamily="34" charset="0"/>
              </a:rPr>
              <a:t> </a:t>
            </a:r>
            <a:r>
              <a:rPr lang="pl-PL" dirty="0" err="1" smtClean="0">
                <a:latin typeface="Tahoma" pitchFamily="34" charset="0"/>
              </a:rPr>
              <a:t>laborartory</a:t>
            </a:r>
            <a:r>
              <a:rPr lang="pl-PL" dirty="0" smtClean="0">
                <a:latin typeface="Tahoma" pitchFamily="34" charset="0"/>
              </a:rPr>
              <a:t> in </a:t>
            </a:r>
            <a:r>
              <a:rPr lang="pl-PL" dirty="0" err="1" smtClean="0">
                <a:latin typeface="Tahoma" pitchFamily="34" charset="0"/>
              </a:rPr>
              <a:t>Warsaw</a:t>
            </a:r>
            <a:endParaRPr lang="pl-PL" dirty="0" smtClean="0">
              <a:latin typeface="Tahoma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i="1" dirty="0" smtClean="0">
                <a:latin typeface="Tahoma" pitchFamily="34" charset="0"/>
              </a:rPr>
              <a:t>www.nabassaite.lv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12161" y="1268760"/>
            <a:ext cx="2880320" cy="720079"/>
          </a:xfrm>
        </p:spPr>
        <p:txBody>
          <a:bodyPr/>
          <a:lstStyle/>
          <a:p>
            <a:r>
              <a:rPr lang="pl-PL" dirty="0" smtClean="0"/>
              <a:t>In </a:t>
            </a:r>
            <a:r>
              <a:rPr lang="pl-PL" dirty="0" err="1" smtClean="0"/>
              <a:t>Latvia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16286"/>
            <a:ext cx="2232249" cy="65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4502"/>
            <a:ext cx="2376264" cy="66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>
          <a:xfrm>
            <a:off x="251520" y="1268760"/>
            <a:ext cx="2880320" cy="720725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pl-P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Spain</a:t>
            </a: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51520" y="2708920"/>
            <a:ext cx="2808312" cy="3528392"/>
          </a:xfrm>
          <a:prstGeom prst="rect">
            <a:avLst/>
          </a:prstGeom>
        </p:spPr>
        <p:txBody>
          <a:bodyPr/>
          <a:lstStyle/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lang="pl-PL" sz="1400" b="0" dirty="0" err="1" smtClean="0">
                <a:solidFill>
                  <a:srgbClr val="243C60"/>
                </a:solidFill>
              </a:rPr>
              <a:t>Sevibe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Cells</a:t>
            </a:r>
            <a:r>
              <a:rPr lang="pl-PL" sz="1400" b="0" dirty="0" smtClean="0">
                <a:solidFill>
                  <a:srgbClr val="243C60"/>
                </a:solidFill>
              </a:rPr>
              <a:t> S.L.</a:t>
            </a: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4"/>
              </a:buBlip>
              <a:defRPr/>
            </a:pPr>
            <a:r>
              <a:rPr lang="pl-PL" sz="1400" b="0" dirty="0" err="1">
                <a:solidFill>
                  <a:srgbClr val="243C60"/>
                </a:solidFill>
              </a:rPr>
              <a:t>Established</a:t>
            </a:r>
            <a:r>
              <a:rPr lang="pl-PL" sz="1400" b="0" dirty="0">
                <a:solidFill>
                  <a:srgbClr val="243C60"/>
                </a:solidFill>
              </a:rPr>
              <a:t> in </a:t>
            </a:r>
            <a:r>
              <a:rPr lang="pl-PL" sz="1400" b="0" dirty="0" smtClean="0">
                <a:solidFill>
                  <a:srgbClr val="243C60"/>
                </a:solidFill>
              </a:rPr>
              <a:t>2008</a:t>
            </a:r>
            <a:endParaRPr lang="pl-PL" sz="1400" b="0" dirty="0">
              <a:solidFill>
                <a:srgbClr val="243C60"/>
              </a:solidFill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lang="pl-PL" sz="1400" b="0" dirty="0" smtClean="0">
                <a:solidFill>
                  <a:srgbClr val="243C60"/>
                </a:solidFill>
              </a:rPr>
              <a:t>2</a:t>
            </a:r>
            <a:r>
              <a:rPr lang="pl-PL" sz="1400" b="0" baseline="30000" dirty="0" smtClean="0">
                <a:solidFill>
                  <a:srgbClr val="243C60"/>
                </a:solidFill>
              </a:rPr>
              <a:t>nd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largest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cord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blood</a:t>
            </a:r>
            <a:r>
              <a:rPr lang="pl-PL" sz="1400" b="0" dirty="0" smtClean="0">
                <a:solidFill>
                  <a:srgbClr val="243C60"/>
                </a:solidFill>
              </a:rPr>
              <a:t> bank in </a:t>
            </a:r>
            <a:r>
              <a:rPr lang="pl-PL" sz="1400" b="0" dirty="0" err="1" smtClean="0">
                <a:solidFill>
                  <a:srgbClr val="243C60"/>
                </a:solidFill>
              </a:rPr>
              <a:t>Spain</a:t>
            </a:r>
            <a:r>
              <a:rPr lang="pl-PL" sz="1400" b="0" dirty="0" smtClean="0">
                <a:solidFill>
                  <a:srgbClr val="243C60"/>
                </a:solidFill>
              </a:rPr>
              <a:t> (out of </a:t>
            </a:r>
            <a:r>
              <a:rPr lang="pl-PL" sz="1400" b="0" dirty="0" err="1" smtClean="0">
                <a:solidFill>
                  <a:srgbClr val="243C60"/>
                </a:solidFill>
              </a:rPr>
              <a:t>over</a:t>
            </a:r>
            <a:r>
              <a:rPr lang="pl-PL" sz="1400" b="0" dirty="0" smtClean="0">
                <a:solidFill>
                  <a:srgbClr val="243C60"/>
                </a:solidFill>
              </a:rPr>
              <a:t> 15)</a:t>
            </a: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4"/>
              </a:buBlip>
              <a:defRPr/>
            </a:pPr>
            <a:r>
              <a:rPr lang="pl-PL" sz="1400" b="0" dirty="0" err="1" smtClean="0">
                <a:solidFill>
                  <a:srgbClr val="243C60"/>
                </a:solidFill>
              </a:rPr>
              <a:t>Controlled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>
                <a:solidFill>
                  <a:srgbClr val="243C60"/>
                </a:solidFill>
              </a:rPr>
              <a:t>56</a:t>
            </a:r>
            <a:r>
              <a:rPr lang="pl-PL" sz="1400" b="0" dirty="0" smtClean="0">
                <a:solidFill>
                  <a:srgbClr val="243C60"/>
                </a:solidFill>
              </a:rPr>
              <a:t>% by </a:t>
            </a:r>
            <a:r>
              <a:rPr lang="pl-PL" sz="1400" b="0" dirty="0" err="1" smtClean="0">
                <a:solidFill>
                  <a:srgbClr val="243C60"/>
                </a:solidFill>
              </a:rPr>
              <a:t>FamiCord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Group</a:t>
            </a:r>
            <a:endParaRPr lang="pl-PL" sz="1400" b="0" dirty="0" smtClean="0">
              <a:solidFill>
                <a:srgbClr val="243C60"/>
              </a:solidFill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4"/>
              </a:buBlip>
              <a:defRPr/>
            </a:pPr>
            <a:r>
              <a:rPr lang="pl-PL" sz="1400" b="0" smtClean="0">
                <a:solidFill>
                  <a:srgbClr val="243C60"/>
                </a:solidFill>
              </a:rPr>
              <a:t>Own laboratory in Girona</a:t>
            </a:r>
            <a:endParaRPr lang="pl-PL" sz="1400" b="0" dirty="0">
              <a:solidFill>
                <a:srgbClr val="243C60"/>
              </a:solidFill>
            </a:endParaRPr>
          </a:p>
          <a:p>
            <a:pPr marL="180975" indent="-180975" algn="just">
              <a:spcBef>
                <a:spcPct val="20000"/>
              </a:spcBef>
              <a:buClr>
                <a:srgbClr val="003399"/>
              </a:buClr>
              <a:buSzPct val="120000"/>
              <a:buBlip>
                <a:blip r:embed="rId4"/>
              </a:buBlip>
              <a:defRPr/>
            </a:pPr>
            <a:r>
              <a:rPr lang="pl-PL" sz="1400" b="0" i="1" dirty="0" smtClean="0">
                <a:solidFill>
                  <a:srgbClr val="243C60"/>
                </a:solidFill>
              </a:rPr>
              <a:t>www.sevibe.es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 smtClean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131841" y="2708920"/>
            <a:ext cx="2808311" cy="3680768"/>
          </a:xfrm>
          <a:prstGeom prst="rect">
            <a:avLst/>
          </a:prstGeom>
        </p:spPr>
        <p:txBody>
          <a:bodyPr/>
          <a:lstStyle/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lang="pl-PL" sz="1400" b="0" dirty="0" err="1" smtClean="0">
                <a:solidFill>
                  <a:srgbClr val="243C60"/>
                </a:solidFill>
              </a:rPr>
              <a:t>Famicord</a:t>
            </a:r>
            <a:r>
              <a:rPr lang="pl-PL" sz="1400" b="0" dirty="0" smtClean="0">
                <a:solidFill>
                  <a:srgbClr val="243C60"/>
                </a:solidFill>
              </a:rPr>
              <a:t> Italia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lang="pl-PL" sz="1400" b="0" dirty="0" err="1" smtClean="0">
                <a:solidFill>
                  <a:srgbClr val="243C60"/>
                </a:solidFill>
              </a:rPr>
              <a:t>Established</a:t>
            </a:r>
            <a:r>
              <a:rPr lang="pl-PL" sz="1400" b="0" dirty="0" smtClean="0">
                <a:solidFill>
                  <a:srgbClr val="243C60"/>
                </a:solidFill>
              </a:rPr>
              <a:t> in 2009</a:t>
            </a:r>
          </a:p>
          <a:p>
            <a:pPr marL="180975" marR="0" lvl="0" indent="-180975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20000"/>
              <a:buFontTx/>
              <a:buBlip>
                <a:blip r:embed="rId4"/>
              </a:buBlip>
              <a:tabLst/>
              <a:defRPr/>
            </a:pPr>
            <a:r>
              <a:rPr lang="pl-PL" sz="1400" b="0" dirty="0" smtClean="0">
                <a:solidFill>
                  <a:srgbClr val="243C60"/>
                </a:solidFill>
              </a:rPr>
              <a:t>Small player in </a:t>
            </a:r>
            <a:r>
              <a:rPr lang="pl-PL" sz="1400" b="0" dirty="0" err="1" smtClean="0">
                <a:solidFill>
                  <a:srgbClr val="243C60"/>
                </a:solidFill>
              </a:rPr>
              <a:t>Italy</a:t>
            </a:r>
            <a:r>
              <a:rPr lang="pl-PL" sz="1400" b="0" dirty="0" smtClean="0">
                <a:solidFill>
                  <a:srgbClr val="243C60"/>
                </a:solidFill>
              </a:rPr>
              <a:t> (out of </a:t>
            </a:r>
            <a:r>
              <a:rPr lang="pl-PL" sz="1400" b="0" dirty="0" err="1" smtClean="0">
                <a:solidFill>
                  <a:srgbClr val="243C60"/>
                </a:solidFill>
              </a:rPr>
              <a:t>over</a:t>
            </a:r>
            <a:r>
              <a:rPr lang="pl-PL" sz="1400" b="0" dirty="0" smtClean="0">
                <a:solidFill>
                  <a:srgbClr val="243C60"/>
                </a:solidFill>
              </a:rPr>
              <a:t> 20)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20000"/>
              <a:buBlip>
                <a:blip r:embed="rId4"/>
              </a:buBlip>
              <a:defRPr/>
            </a:pPr>
            <a:r>
              <a:rPr lang="pl-PL" sz="1400" b="0" dirty="0" err="1">
                <a:solidFill>
                  <a:srgbClr val="243C60"/>
                </a:solidFill>
              </a:rPr>
              <a:t>F</a:t>
            </a:r>
            <a:r>
              <a:rPr lang="pl-PL" sz="1400" b="0" dirty="0" err="1" smtClean="0">
                <a:solidFill>
                  <a:srgbClr val="243C60"/>
                </a:solidFill>
              </a:rPr>
              <a:t>ully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>
                <a:solidFill>
                  <a:srgbClr val="243C60"/>
                </a:solidFill>
              </a:rPr>
              <a:t>controlled</a:t>
            </a:r>
            <a:r>
              <a:rPr lang="pl-PL" sz="1400" b="0" dirty="0">
                <a:solidFill>
                  <a:srgbClr val="243C60"/>
                </a:solidFill>
              </a:rPr>
              <a:t> by </a:t>
            </a:r>
            <a:r>
              <a:rPr lang="pl-PL" sz="1400" b="0" dirty="0" err="1">
                <a:solidFill>
                  <a:srgbClr val="243C60"/>
                </a:solidFill>
              </a:rPr>
              <a:t>FamiCord</a:t>
            </a:r>
            <a:r>
              <a:rPr lang="pl-PL" sz="1400" b="0" dirty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Group</a:t>
            </a:r>
            <a:endParaRPr lang="pl-PL" sz="1400" b="0" dirty="0" smtClean="0">
              <a:solidFill>
                <a:srgbClr val="243C60"/>
              </a:solidFill>
            </a:endParaRP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20000"/>
              <a:buBlip>
                <a:blip r:embed="rId4"/>
              </a:buBlip>
              <a:defRPr/>
            </a:pPr>
            <a:r>
              <a:rPr lang="pl-PL" sz="1400" b="0" dirty="0" err="1" smtClean="0">
                <a:solidFill>
                  <a:srgbClr val="243C60"/>
                </a:solidFill>
              </a:rPr>
              <a:t>Cooperate</a:t>
            </a:r>
            <a:r>
              <a:rPr lang="pl-PL" sz="1400" b="0" dirty="0" smtClean="0">
                <a:solidFill>
                  <a:srgbClr val="243C60"/>
                </a:solidFill>
              </a:rPr>
              <a:t> with </a:t>
            </a:r>
            <a:r>
              <a:rPr lang="pl-PL" sz="1400" b="0" dirty="0" err="1" smtClean="0">
                <a:solidFill>
                  <a:srgbClr val="243C60"/>
                </a:solidFill>
              </a:rPr>
              <a:t>Famicord</a:t>
            </a:r>
            <a:r>
              <a:rPr lang="pl-PL" sz="1400" b="0" dirty="0" smtClean="0">
                <a:solidFill>
                  <a:srgbClr val="243C60"/>
                </a:solidFill>
              </a:rPr>
              <a:t> </a:t>
            </a:r>
            <a:r>
              <a:rPr lang="pl-PL" sz="1400" b="0" dirty="0" err="1" smtClean="0">
                <a:solidFill>
                  <a:srgbClr val="243C60"/>
                </a:solidFill>
              </a:rPr>
              <a:t>laboratory</a:t>
            </a:r>
            <a:r>
              <a:rPr lang="pl-PL" sz="1400" b="0" dirty="0" smtClean="0">
                <a:solidFill>
                  <a:srgbClr val="243C60"/>
                </a:solidFill>
              </a:rPr>
              <a:t> in Poland and partner </a:t>
            </a:r>
            <a:r>
              <a:rPr lang="pl-PL" sz="1400" b="0" dirty="0" err="1" smtClean="0">
                <a:solidFill>
                  <a:srgbClr val="243C60"/>
                </a:solidFill>
              </a:rPr>
              <a:t>laboratory</a:t>
            </a:r>
            <a:r>
              <a:rPr lang="pl-PL" sz="1400" b="0" dirty="0" smtClean="0">
                <a:solidFill>
                  <a:srgbClr val="243C60"/>
                </a:solidFill>
              </a:rPr>
              <a:t> in New Jersey in USA</a:t>
            </a:r>
            <a:endParaRPr lang="pl-PL" sz="1400" b="0" dirty="0">
              <a:solidFill>
                <a:srgbClr val="243C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20000"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3131840" y="1268760"/>
            <a:ext cx="2880320" cy="720725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pl-P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Italy</a:t>
            </a: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43C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243C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088232" cy="6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409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4464496" cy="908720"/>
          </a:xfrm>
        </p:spPr>
        <p:txBody>
          <a:bodyPr/>
          <a:lstStyle/>
          <a:p>
            <a:r>
              <a:rPr lang="pl-PL" dirty="0" err="1" smtClean="0"/>
              <a:t>Consistent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of </a:t>
            </a:r>
            <a:r>
              <a:rPr lang="pl-PL" dirty="0" err="1" smtClean="0"/>
              <a:t>subscribers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0" y="4149080"/>
            <a:ext cx="4248472" cy="2088232"/>
          </a:xfrm>
        </p:spPr>
        <p:txBody>
          <a:bodyPr/>
          <a:lstStyle/>
          <a:p>
            <a:pPr algn="just"/>
            <a:r>
              <a:rPr lang="pl-PL" dirty="0" smtClean="0"/>
              <a:t>As </a:t>
            </a:r>
            <a:r>
              <a:rPr lang="pl-PL" smtClean="0"/>
              <a:t>for Mar 2013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stored</a:t>
            </a:r>
            <a:r>
              <a:rPr lang="pl-PL" dirty="0" smtClean="0"/>
              <a:t> </a:t>
            </a:r>
            <a:r>
              <a:rPr lang="pl-PL" err="1" smtClean="0"/>
              <a:t>totaled</a:t>
            </a:r>
            <a:r>
              <a:rPr lang="pl-PL" smtClean="0"/>
              <a:t> ~70 </a:t>
            </a:r>
            <a:r>
              <a:rPr lang="pl-PL" dirty="0" err="1" smtClean="0"/>
              <a:t>thousand</a:t>
            </a:r>
            <a:endParaRPr lang="pl-PL" dirty="0" smtClean="0"/>
          </a:p>
          <a:p>
            <a:pPr algn="just"/>
            <a:r>
              <a:rPr lang="pl-PL" dirty="0" err="1" smtClean="0"/>
              <a:t>Customer</a:t>
            </a:r>
            <a:r>
              <a:rPr lang="pl-PL" dirty="0" smtClean="0"/>
              <a:t> </a:t>
            </a:r>
            <a:r>
              <a:rPr lang="pl-PL" dirty="0" err="1" smtClean="0"/>
              <a:t>base</a:t>
            </a:r>
            <a:r>
              <a:rPr lang="pl-PL" dirty="0" smtClean="0"/>
              <a:t> </a:t>
            </a:r>
            <a:r>
              <a:rPr lang="pl-PL" dirty="0" err="1" smtClean="0"/>
              <a:t>increased</a:t>
            </a:r>
            <a:r>
              <a:rPr lang="pl-PL" dirty="0" smtClean="0"/>
              <a:t> from ~19.6 </a:t>
            </a:r>
            <a:r>
              <a:rPr lang="pl-PL" dirty="0" err="1" smtClean="0"/>
              <a:t>thousand</a:t>
            </a:r>
            <a:r>
              <a:rPr lang="pl-PL" dirty="0"/>
              <a:t> </a:t>
            </a:r>
            <a:r>
              <a:rPr lang="pl-PL" dirty="0" smtClean="0"/>
              <a:t>in Q1 2008, </a:t>
            </a:r>
            <a:r>
              <a:rPr lang="pl-PL" dirty="0" err="1" smtClean="0"/>
              <a:t>reaching</a:t>
            </a:r>
            <a:r>
              <a:rPr lang="pl-PL" dirty="0" smtClean="0"/>
              <a:t> a </a:t>
            </a:r>
            <a:r>
              <a:rPr lang="pl-PL" dirty="0" err="1" smtClean="0"/>
              <a:t>growth</a:t>
            </a:r>
            <a:r>
              <a:rPr lang="pl-PL" dirty="0" smtClean="0"/>
              <a:t> of </a:t>
            </a:r>
            <a:r>
              <a:rPr lang="pl-PL" err="1" smtClean="0"/>
              <a:t>about</a:t>
            </a:r>
            <a:r>
              <a:rPr lang="pl-PL" smtClean="0"/>
              <a:t> 250</a:t>
            </a:r>
            <a:r>
              <a:rPr lang="pl-PL" dirty="0" smtClean="0"/>
              <a:t>% </a:t>
            </a:r>
            <a:r>
              <a:rPr lang="pl-PL" err="1" smtClean="0"/>
              <a:t>after</a:t>
            </a:r>
            <a:r>
              <a:rPr lang="pl-PL" smtClean="0"/>
              <a:t> Q4 </a:t>
            </a:r>
            <a:r>
              <a:rPr lang="pl-PL" dirty="0" smtClean="0"/>
              <a:t>2012</a:t>
            </a:r>
          </a:p>
          <a:p>
            <a:pPr algn="just"/>
            <a:r>
              <a:rPr lang="pl-PL" dirty="0" err="1" smtClean="0"/>
              <a:t>Moreover</a:t>
            </a:r>
            <a:r>
              <a:rPr lang="pl-PL" dirty="0" smtClean="0"/>
              <a:t>, a </a:t>
            </a:r>
            <a:r>
              <a:rPr lang="pl-PL" dirty="0" err="1" smtClean="0"/>
              <a:t>few</a:t>
            </a:r>
            <a:r>
              <a:rPr lang="pl-PL" dirty="0" smtClean="0"/>
              <a:t> </a:t>
            </a:r>
            <a:r>
              <a:rPr lang="pl-PL" dirty="0" err="1" smtClean="0"/>
              <a:t>thousand</a:t>
            </a:r>
            <a:r>
              <a:rPr lang="pl-PL" dirty="0" smtClean="0"/>
              <a:t>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tissue</a:t>
            </a:r>
            <a:r>
              <a:rPr lang="pl-PL" dirty="0" smtClean="0"/>
              <a:t> </a:t>
            </a:r>
            <a:r>
              <a:rPr lang="pl-PL" dirty="0" err="1" smtClean="0"/>
              <a:t>units</a:t>
            </a:r>
            <a:r>
              <a:rPr lang="pl-PL" dirty="0" smtClean="0"/>
              <a:t> and </a:t>
            </a:r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thousand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semen </a:t>
            </a:r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stored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New </a:t>
            </a:r>
            <a:r>
              <a:rPr lang="pl-PL" dirty="0" err="1"/>
              <a:t>a</a:t>
            </a:r>
            <a:r>
              <a:rPr lang="pl-PL" dirty="0" err="1" smtClean="0"/>
              <a:t>greements</a:t>
            </a:r>
            <a:r>
              <a:rPr lang="pl-PL" dirty="0" smtClean="0"/>
              <a:t> </a:t>
            </a:r>
            <a:r>
              <a:rPr lang="pl-PL" dirty="0" err="1" smtClean="0"/>
              <a:t>signed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Total </a:t>
            </a:r>
            <a:r>
              <a:rPr lang="pl-PL" dirty="0" err="1" smtClean="0"/>
              <a:t>subscribed</a:t>
            </a:r>
            <a:r>
              <a:rPr lang="pl-PL" dirty="0" smtClean="0"/>
              <a:t> </a:t>
            </a:r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stored</a:t>
            </a:r>
            <a:endParaRPr lang="pl-P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50825" y="4149080"/>
            <a:ext cx="4249167" cy="2088232"/>
          </a:xfrm>
        </p:spPr>
        <p:txBody>
          <a:bodyPr/>
          <a:lstStyle/>
          <a:p>
            <a:pPr algn="just"/>
            <a:r>
              <a:rPr lang="pl-PL" dirty="0" smtClean="0"/>
              <a:t>In 2008-2012 </a:t>
            </a:r>
            <a:r>
              <a:rPr lang="pl-PL" dirty="0" err="1" smtClean="0"/>
              <a:t>rapid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</a:t>
            </a:r>
            <a:r>
              <a:rPr lang="pl-PL" dirty="0"/>
              <a:t>of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customers</a:t>
            </a:r>
            <a:r>
              <a:rPr lang="pl-PL" dirty="0" smtClean="0"/>
              <a:t> was </a:t>
            </a:r>
            <a:r>
              <a:rPr lang="pl-PL" dirty="0" err="1" smtClean="0"/>
              <a:t>observed</a:t>
            </a:r>
            <a:r>
              <a:rPr lang="pl-PL" dirty="0" smtClean="0"/>
              <a:t> with the </a:t>
            </a:r>
            <a:r>
              <a:rPr lang="pl-PL" dirty="0" err="1" smtClean="0"/>
              <a:t>average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of 2 357 per </a:t>
            </a:r>
            <a:r>
              <a:rPr lang="pl-PL" dirty="0" err="1" smtClean="0"/>
              <a:t>quarter</a:t>
            </a:r>
            <a:endParaRPr lang="pl-PL" dirty="0" smtClean="0"/>
          </a:p>
          <a:p>
            <a:pPr algn="just"/>
            <a:r>
              <a:rPr lang="pl-PL" smtClean="0"/>
              <a:t>In 2012 the number </a:t>
            </a:r>
            <a:r>
              <a:rPr lang="pl-PL" dirty="0" smtClean="0"/>
              <a:t>of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err="1" smtClean="0"/>
              <a:t>agreements</a:t>
            </a:r>
            <a:r>
              <a:rPr lang="pl-PL" smtClean="0"/>
              <a:t>  quarterly amouted </a:t>
            </a:r>
            <a:r>
              <a:rPr lang="pl-PL" dirty="0" smtClean="0"/>
              <a:t>to ~3 500 per </a:t>
            </a:r>
            <a:r>
              <a:rPr lang="pl-PL" dirty="0" err="1" smtClean="0"/>
              <a:t>quarter</a:t>
            </a:r>
            <a:r>
              <a:rPr lang="pl-PL" dirty="0"/>
              <a:t> </a:t>
            </a:r>
            <a:r>
              <a:rPr lang="pl-PL" dirty="0" err="1" smtClean="0"/>
              <a:t>compared</a:t>
            </a:r>
            <a:r>
              <a:rPr lang="pl-PL" dirty="0" smtClean="0"/>
              <a:t> with 1 090 in Q1 2008</a:t>
            </a:r>
          </a:p>
          <a:p>
            <a:pPr algn="just"/>
            <a:r>
              <a:rPr lang="pl-PL" dirty="0" smtClean="0"/>
              <a:t>CAGR 2008-2012 </a:t>
            </a:r>
            <a:r>
              <a:rPr lang="pl-PL" dirty="0" err="1" smtClean="0"/>
              <a:t>calculated</a:t>
            </a:r>
            <a:r>
              <a:rPr lang="pl-PL" dirty="0" smtClean="0"/>
              <a:t> </a:t>
            </a:r>
            <a:r>
              <a:rPr lang="pl-PL" dirty="0"/>
              <a:t>on a </a:t>
            </a:r>
            <a:r>
              <a:rPr lang="pl-PL" dirty="0" err="1"/>
              <a:t>quarterly</a:t>
            </a:r>
            <a:r>
              <a:rPr lang="pl-PL" dirty="0"/>
              <a:t> </a:t>
            </a:r>
            <a:r>
              <a:rPr lang="pl-PL" dirty="0" err="1" smtClean="0"/>
              <a:t>basis</a:t>
            </a:r>
            <a:r>
              <a:rPr lang="pl-PL" dirty="0" smtClean="0"/>
              <a:t> for Q1 </a:t>
            </a:r>
            <a:r>
              <a:rPr lang="pl-PL" dirty="0" err="1" smtClean="0"/>
              <a:t>amounted</a:t>
            </a:r>
            <a:r>
              <a:rPr lang="pl-PL" dirty="0" smtClean="0"/>
              <a:t> </a:t>
            </a:r>
            <a:r>
              <a:rPr lang="pl-PL" dirty="0"/>
              <a:t>to </a:t>
            </a:r>
            <a:r>
              <a:rPr lang="pl-PL" dirty="0" smtClean="0"/>
              <a:t>~33%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sp>
        <p:nvSpPr>
          <p:cNvPr id="11" name="TextBox 10"/>
          <p:cNvSpPr txBox="1"/>
          <p:nvPr/>
        </p:nvSpPr>
        <p:spPr>
          <a:xfrm>
            <a:off x="8748464" y="6639163"/>
            <a:ext cx="3955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smtClean="0"/>
              <a:t>6</a:t>
            </a:r>
            <a:endParaRPr lang="pl-PL" sz="1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88432" cy="217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0009"/>
            <a:ext cx="3816424" cy="21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30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12952</TotalTime>
  <Words>1110</Words>
  <Application>Microsoft Office PowerPoint</Application>
  <PresentationFormat>Rzutnik</PresentationFormat>
  <Paragraphs>158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Tahoma</vt:lpstr>
      <vt:lpstr>Calibri</vt:lpstr>
      <vt:lpstr>Times New Roman</vt:lpstr>
      <vt:lpstr>Projekt domyślny</vt:lpstr>
      <vt:lpstr>Polski Bank Komórek Macierzystych S.A.  (FamiCord Group) </vt:lpstr>
      <vt:lpstr>FamiCord Group profile</vt:lpstr>
      <vt:lpstr>FamiCord Group European data</vt:lpstr>
      <vt:lpstr>Corporate milestones</vt:lpstr>
      <vt:lpstr>Member companies: Poland part 1</vt:lpstr>
      <vt:lpstr>Member companies: Poland part 2</vt:lpstr>
      <vt:lpstr>Member companies: CEE</vt:lpstr>
      <vt:lpstr>Member companies: Other</vt:lpstr>
      <vt:lpstr>Consistent growth of subscribers</vt:lpstr>
      <vt:lpstr>Market competitiveness</vt:lpstr>
      <vt:lpstr>Investment from financial partner</vt:lpstr>
    </vt:vector>
  </TitlesOfParts>
  <Company>Image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PBKM</dc:title>
  <dc:creator>Image HOUSE</dc:creator>
  <cp:lastModifiedBy>kuba</cp:lastModifiedBy>
  <cp:revision>783</cp:revision>
  <cp:lastPrinted>2012-09-28T08:36:45Z</cp:lastPrinted>
  <dcterms:created xsi:type="dcterms:W3CDTF">2003-10-03T15:38:52Z</dcterms:created>
  <dcterms:modified xsi:type="dcterms:W3CDTF">2013-06-08T11:48:15Z</dcterms:modified>
</cp:coreProperties>
</file>