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tiff" ContentType="image/tif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3"/>
  </p:notesMasterIdLst>
  <p:sldIdLst>
    <p:sldId id="256" r:id="rId5"/>
    <p:sldId id="334" r:id="rId6"/>
    <p:sldId id="261" r:id="rId7"/>
    <p:sldId id="343" r:id="rId8"/>
    <p:sldId id="287" r:id="rId9"/>
    <p:sldId id="288" r:id="rId10"/>
    <p:sldId id="335" r:id="rId11"/>
    <p:sldId id="337" r:id="rId12"/>
    <p:sldId id="274" r:id="rId13"/>
    <p:sldId id="323" r:id="rId14"/>
    <p:sldId id="331" r:id="rId15"/>
    <p:sldId id="327" r:id="rId16"/>
    <p:sldId id="324" r:id="rId17"/>
    <p:sldId id="330" r:id="rId18"/>
    <p:sldId id="328" r:id="rId19"/>
    <p:sldId id="332" r:id="rId20"/>
    <p:sldId id="329" r:id="rId21"/>
    <p:sldId id="296" r:id="rId22"/>
    <p:sldId id="344" r:id="rId23"/>
    <p:sldId id="345" r:id="rId24"/>
    <p:sldId id="303" r:id="rId25"/>
    <p:sldId id="295" r:id="rId26"/>
    <p:sldId id="300" r:id="rId27"/>
    <p:sldId id="319" r:id="rId28"/>
    <p:sldId id="346" r:id="rId29"/>
    <p:sldId id="320" r:id="rId30"/>
    <p:sldId id="272" r:id="rId31"/>
    <p:sldId id="290" r:id="rId32"/>
    <p:sldId id="291" r:id="rId33"/>
    <p:sldId id="292" r:id="rId34"/>
    <p:sldId id="264" r:id="rId35"/>
    <p:sldId id="293" r:id="rId36"/>
    <p:sldId id="260" r:id="rId37"/>
    <p:sldId id="268" r:id="rId38"/>
    <p:sldId id="338" r:id="rId39"/>
    <p:sldId id="340" r:id="rId40"/>
    <p:sldId id="341" r:id="rId41"/>
    <p:sldId id="339" r:id="rId42"/>
  </p:sldIdLst>
  <p:sldSz cx="9144000" cy="6858000" type="screen4x3"/>
  <p:notesSz cx="6797675" cy="9928225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82"/>
    <a:srgbClr val="8CC83C"/>
    <a:srgbClr val="E6E6E6"/>
    <a:srgbClr val="828282"/>
    <a:srgbClr val="0033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51" autoAdjust="0"/>
    <p:restoredTop sz="90084" autoAdjust="0"/>
  </p:normalViewPr>
  <p:slideViewPr>
    <p:cSldViewPr>
      <p:cViewPr>
        <p:scale>
          <a:sx n="80" d="100"/>
          <a:sy n="80" d="100"/>
        </p:scale>
        <p:origin x="-1272" y="-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0A44CE-3690-49C7-84A1-E38210E72E8E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B7837096-18F5-4F92-9DBF-E068D6A4FC55}">
      <dgm:prSet phldrT="[Text]" custT="1"/>
      <dgm:spPr/>
      <dgm:t>
        <a:bodyPr/>
        <a:lstStyle/>
        <a:p>
          <a:r>
            <a:rPr lang="pl-PL" sz="1800" b="1" dirty="0" smtClean="0">
              <a:solidFill>
                <a:srgbClr val="8CC83C"/>
              </a:solidFill>
              <a:latin typeface="+mn-lt"/>
            </a:rPr>
            <a:t>Pranie przemysłowe</a:t>
          </a:r>
          <a:endParaRPr lang="da-DK" sz="1800" b="1" dirty="0">
            <a:solidFill>
              <a:srgbClr val="8CC83C"/>
            </a:solidFill>
            <a:latin typeface="+mn-lt"/>
          </a:endParaRPr>
        </a:p>
      </dgm:t>
    </dgm:pt>
    <dgm:pt modelId="{AED077F7-E6C4-44D4-85BE-30B4861A2DE5}" type="parTrans" cxnId="{552D5688-781B-44CB-8C7F-C295877C0284}">
      <dgm:prSet/>
      <dgm:spPr/>
      <dgm:t>
        <a:bodyPr/>
        <a:lstStyle/>
        <a:p>
          <a:endParaRPr lang="da-DK">
            <a:latin typeface="+mn-lt"/>
          </a:endParaRPr>
        </a:p>
      </dgm:t>
    </dgm:pt>
    <dgm:pt modelId="{DE2B5F4B-BABA-4E7D-8051-8441C979E4F4}" type="sibTrans" cxnId="{552D5688-781B-44CB-8C7F-C295877C0284}">
      <dgm:prSet/>
      <dgm:spPr/>
      <dgm:t>
        <a:bodyPr/>
        <a:lstStyle/>
        <a:p>
          <a:endParaRPr lang="da-DK">
            <a:latin typeface="+mn-lt"/>
          </a:endParaRPr>
        </a:p>
      </dgm:t>
    </dgm:pt>
    <dgm:pt modelId="{256905F1-61E1-4827-BCCE-1B761D9C132F}">
      <dgm:prSet phldrT="[Text]" custT="1"/>
      <dgm:spPr/>
      <dgm:t>
        <a:bodyPr/>
        <a:lstStyle/>
        <a:p>
          <a:r>
            <a:rPr lang="pl-PL" sz="1800" b="1" dirty="0" smtClean="0">
              <a:solidFill>
                <a:srgbClr val="8CC83C"/>
              </a:solidFill>
              <a:latin typeface="+mn-lt"/>
            </a:rPr>
            <a:t>Pralnie z barierą higieniczną</a:t>
          </a:r>
          <a:endParaRPr lang="da-DK" sz="1800" b="1" dirty="0">
            <a:solidFill>
              <a:srgbClr val="8CC83C"/>
            </a:solidFill>
            <a:latin typeface="+mn-lt"/>
          </a:endParaRPr>
        </a:p>
      </dgm:t>
    </dgm:pt>
    <dgm:pt modelId="{23842ECF-35D8-4947-B075-ED000CC74292}" type="parTrans" cxnId="{207ECEDF-F8E7-4801-972D-A41B33D07191}">
      <dgm:prSet/>
      <dgm:spPr/>
      <dgm:t>
        <a:bodyPr/>
        <a:lstStyle/>
        <a:p>
          <a:endParaRPr lang="da-DK">
            <a:latin typeface="+mn-lt"/>
          </a:endParaRPr>
        </a:p>
      </dgm:t>
    </dgm:pt>
    <dgm:pt modelId="{D2A0D03D-7BF6-45C7-B741-2D247DCBDF4D}" type="sibTrans" cxnId="{207ECEDF-F8E7-4801-972D-A41B33D07191}">
      <dgm:prSet/>
      <dgm:spPr/>
      <dgm:t>
        <a:bodyPr/>
        <a:lstStyle/>
        <a:p>
          <a:endParaRPr lang="da-DK">
            <a:latin typeface="+mn-lt"/>
          </a:endParaRPr>
        </a:p>
      </dgm:t>
    </dgm:pt>
    <dgm:pt modelId="{F1B808F3-896A-4A43-A2D4-8CCCB6A09664}">
      <dgm:prSet phldrT="[Text]" custT="1"/>
      <dgm:spPr/>
      <dgm:t>
        <a:bodyPr/>
        <a:lstStyle/>
        <a:p>
          <a:r>
            <a:rPr lang="pl-PL" sz="1800" b="1" dirty="0" smtClean="0">
              <a:solidFill>
                <a:srgbClr val="8CC83C"/>
              </a:solidFill>
              <a:latin typeface="+mn-lt"/>
            </a:rPr>
            <a:t>Pralnie monitorowane</a:t>
          </a:r>
          <a:endParaRPr lang="da-DK" sz="1800" b="1" dirty="0">
            <a:solidFill>
              <a:srgbClr val="8CC83C"/>
            </a:solidFill>
            <a:latin typeface="+mn-lt"/>
          </a:endParaRPr>
        </a:p>
      </dgm:t>
    </dgm:pt>
    <dgm:pt modelId="{055B28BE-0D20-4598-B956-04B081178F35}" type="parTrans" cxnId="{94CB4468-88A9-45B2-83ED-3340DEC2B4CE}">
      <dgm:prSet/>
      <dgm:spPr/>
      <dgm:t>
        <a:bodyPr/>
        <a:lstStyle/>
        <a:p>
          <a:endParaRPr lang="da-DK">
            <a:latin typeface="+mn-lt"/>
          </a:endParaRPr>
        </a:p>
      </dgm:t>
    </dgm:pt>
    <dgm:pt modelId="{0AB0885C-85D3-4FB6-83C2-6BB5F95E5AE5}" type="sibTrans" cxnId="{94CB4468-88A9-45B2-83ED-3340DEC2B4CE}">
      <dgm:prSet/>
      <dgm:spPr/>
      <dgm:t>
        <a:bodyPr/>
        <a:lstStyle/>
        <a:p>
          <a:endParaRPr lang="da-DK">
            <a:latin typeface="+mn-lt"/>
          </a:endParaRPr>
        </a:p>
      </dgm:t>
    </dgm:pt>
    <dgm:pt modelId="{215A3935-D00F-40CD-A74A-27EE807DF87B}">
      <dgm:prSet phldrT="[Text]" custT="1"/>
      <dgm:spPr/>
      <dgm:t>
        <a:bodyPr/>
        <a:lstStyle/>
        <a:p>
          <a:r>
            <a:rPr lang="pl-PL" sz="1800" b="1" dirty="0" smtClean="0">
              <a:solidFill>
                <a:srgbClr val="8CC83C"/>
              </a:solidFill>
              <a:latin typeface="+mn-lt"/>
            </a:rPr>
            <a:t>Pralnie </a:t>
          </a:r>
          <a:r>
            <a:rPr lang="da-DK" sz="1800" b="1" dirty="0" smtClean="0">
              <a:solidFill>
                <a:srgbClr val="8CC83C"/>
              </a:solidFill>
              <a:latin typeface="+mn-lt"/>
            </a:rPr>
            <a:t>Cleanroom </a:t>
          </a:r>
          <a:endParaRPr lang="da-DK" sz="1800" b="1" dirty="0">
            <a:solidFill>
              <a:srgbClr val="8CC83C"/>
            </a:solidFill>
            <a:latin typeface="+mn-lt"/>
          </a:endParaRPr>
        </a:p>
      </dgm:t>
    </dgm:pt>
    <dgm:pt modelId="{E52639E4-8523-4ADF-966C-6D12818E2381}" type="parTrans" cxnId="{3E56A07B-6D80-4607-B0DA-AD722EE159B3}">
      <dgm:prSet/>
      <dgm:spPr/>
      <dgm:t>
        <a:bodyPr/>
        <a:lstStyle/>
        <a:p>
          <a:endParaRPr lang="da-DK">
            <a:latin typeface="+mn-lt"/>
          </a:endParaRPr>
        </a:p>
      </dgm:t>
    </dgm:pt>
    <dgm:pt modelId="{10F462D7-CCD8-45C1-93B7-663565003B10}" type="sibTrans" cxnId="{3E56A07B-6D80-4607-B0DA-AD722EE159B3}">
      <dgm:prSet/>
      <dgm:spPr/>
      <dgm:t>
        <a:bodyPr/>
        <a:lstStyle/>
        <a:p>
          <a:endParaRPr lang="da-DK">
            <a:latin typeface="+mn-lt"/>
          </a:endParaRPr>
        </a:p>
      </dgm:t>
    </dgm:pt>
    <dgm:pt modelId="{F87C6EFB-E283-41D1-9DF2-7349F7A812DC}" type="pres">
      <dgm:prSet presAssocID="{170A44CE-3690-49C7-84A1-E38210E72E8E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da-DK"/>
        </a:p>
      </dgm:t>
    </dgm:pt>
    <dgm:pt modelId="{C26A0AF4-22E1-45EF-81ED-AFC2D68D9B22}" type="pres">
      <dgm:prSet presAssocID="{B7837096-18F5-4F92-9DBF-E068D6A4FC55}" presName="composite" presStyleCnt="0"/>
      <dgm:spPr/>
    </dgm:pt>
    <dgm:pt modelId="{85591353-62CA-44C9-AF78-1A7731C9C6EC}" type="pres">
      <dgm:prSet presAssocID="{B7837096-18F5-4F92-9DBF-E068D6A4FC55}" presName="LShape" presStyleLbl="alignNode1" presStyleIdx="0" presStyleCnt="7"/>
      <dgm:spPr/>
    </dgm:pt>
    <dgm:pt modelId="{576C9788-889F-42B8-9995-381D95F0C06F}" type="pres">
      <dgm:prSet presAssocID="{B7837096-18F5-4F92-9DBF-E068D6A4FC55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2EEC05AE-10AF-4CAD-AA32-A5C45DF6B183}" type="pres">
      <dgm:prSet presAssocID="{B7837096-18F5-4F92-9DBF-E068D6A4FC55}" presName="Triangle" presStyleLbl="alignNode1" presStyleIdx="1" presStyleCnt="7"/>
      <dgm:spPr/>
    </dgm:pt>
    <dgm:pt modelId="{FD01465E-A7EB-4E37-A747-A4BD839B6DF5}" type="pres">
      <dgm:prSet presAssocID="{DE2B5F4B-BABA-4E7D-8051-8441C979E4F4}" presName="sibTrans" presStyleCnt="0"/>
      <dgm:spPr/>
    </dgm:pt>
    <dgm:pt modelId="{7E836FB5-C909-4C19-81EB-CB1F36CB1E54}" type="pres">
      <dgm:prSet presAssocID="{DE2B5F4B-BABA-4E7D-8051-8441C979E4F4}" presName="space" presStyleCnt="0"/>
      <dgm:spPr/>
    </dgm:pt>
    <dgm:pt modelId="{DB3D9E78-EE87-49D2-8C46-A0177B218ACB}" type="pres">
      <dgm:prSet presAssocID="{256905F1-61E1-4827-BCCE-1B761D9C132F}" presName="composite" presStyleCnt="0"/>
      <dgm:spPr/>
    </dgm:pt>
    <dgm:pt modelId="{99362AC3-108D-4610-8DE1-62D425FDF927}" type="pres">
      <dgm:prSet presAssocID="{256905F1-61E1-4827-BCCE-1B761D9C132F}" presName="LShape" presStyleLbl="alignNode1" presStyleIdx="2" presStyleCnt="7"/>
      <dgm:spPr/>
    </dgm:pt>
    <dgm:pt modelId="{F9B2A277-E2E0-4FAC-984F-ABEF5ADC480C}" type="pres">
      <dgm:prSet presAssocID="{256905F1-61E1-4827-BCCE-1B761D9C132F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574DA0EE-07C4-4964-947B-4436978BC828}" type="pres">
      <dgm:prSet presAssocID="{256905F1-61E1-4827-BCCE-1B761D9C132F}" presName="Triangle" presStyleLbl="alignNode1" presStyleIdx="3" presStyleCnt="7"/>
      <dgm:spPr/>
    </dgm:pt>
    <dgm:pt modelId="{887567A9-889F-4277-91CE-470A0FA95522}" type="pres">
      <dgm:prSet presAssocID="{D2A0D03D-7BF6-45C7-B741-2D247DCBDF4D}" presName="sibTrans" presStyleCnt="0"/>
      <dgm:spPr/>
    </dgm:pt>
    <dgm:pt modelId="{0FBC04E2-F956-48BB-94B4-07B7C72EC3E2}" type="pres">
      <dgm:prSet presAssocID="{D2A0D03D-7BF6-45C7-B741-2D247DCBDF4D}" presName="space" presStyleCnt="0"/>
      <dgm:spPr/>
    </dgm:pt>
    <dgm:pt modelId="{00D9D53E-C37D-4BA2-A761-3245E893D05C}" type="pres">
      <dgm:prSet presAssocID="{F1B808F3-896A-4A43-A2D4-8CCCB6A09664}" presName="composite" presStyleCnt="0"/>
      <dgm:spPr/>
    </dgm:pt>
    <dgm:pt modelId="{894ED506-C406-41DB-838B-5D9AC36F2974}" type="pres">
      <dgm:prSet presAssocID="{F1B808F3-896A-4A43-A2D4-8CCCB6A09664}" presName="LShape" presStyleLbl="alignNode1" presStyleIdx="4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da-DK"/>
        </a:p>
      </dgm:t>
    </dgm:pt>
    <dgm:pt modelId="{D41C660C-FC36-440C-8570-72100EF68FCC}" type="pres">
      <dgm:prSet presAssocID="{F1B808F3-896A-4A43-A2D4-8CCCB6A09664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185FC779-F04D-4B5E-B106-C90D545EDC23}" type="pres">
      <dgm:prSet presAssocID="{F1B808F3-896A-4A43-A2D4-8CCCB6A09664}" presName="Triangle" presStyleLbl="alignNode1" presStyleIdx="5" presStyleCnt="7"/>
      <dgm:spPr/>
    </dgm:pt>
    <dgm:pt modelId="{721A406D-7D5F-458D-8AEF-6E23266FE1ED}" type="pres">
      <dgm:prSet presAssocID="{0AB0885C-85D3-4FB6-83C2-6BB5F95E5AE5}" presName="sibTrans" presStyleCnt="0"/>
      <dgm:spPr/>
    </dgm:pt>
    <dgm:pt modelId="{FA48E463-EA02-424A-AAE1-0BC55E5062EA}" type="pres">
      <dgm:prSet presAssocID="{0AB0885C-85D3-4FB6-83C2-6BB5F95E5AE5}" presName="space" presStyleCnt="0"/>
      <dgm:spPr/>
    </dgm:pt>
    <dgm:pt modelId="{3B39804E-C321-49A4-8D36-A42245C0462B}" type="pres">
      <dgm:prSet presAssocID="{215A3935-D00F-40CD-A74A-27EE807DF87B}" presName="composite" presStyleCnt="0"/>
      <dgm:spPr/>
    </dgm:pt>
    <dgm:pt modelId="{CECDFCA7-BDEA-4835-9037-5D3AACA53E42}" type="pres">
      <dgm:prSet presAssocID="{215A3935-D00F-40CD-A74A-27EE807DF87B}" presName="LShape" presStyleLbl="alignNode1" presStyleIdx="6" presStyleCnt="7"/>
      <dgm:spPr/>
    </dgm:pt>
    <dgm:pt modelId="{820A1D3C-9101-4FB3-9AEE-4A72BFEA6EEC}" type="pres">
      <dgm:prSet presAssocID="{215A3935-D00F-40CD-A74A-27EE807DF87B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94CB4468-88A9-45B2-83ED-3340DEC2B4CE}" srcId="{170A44CE-3690-49C7-84A1-E38210E72E8E}" destId="{F1B808F3-896A-4A43-A2D4-8CCCB6A09664}" srcOrd="2" destOrd="0" parTransId="{055B28BE-0D20-4598-B956-04B081178F35}" sibTransId="{0AB0885C-85D3-4FB6-83C2-6BB5F95E5AE5}"/>
    <dgm:cxn modelId="{11BF0B24-7280-4259-B6D6-DACF360C4AA0}" type="presOf" srcId="{256905F1-61E1-4827-BCCE-1B761D9C132F}" destId="{F9B2A277-E2E0-4FAC-984F-ABEF5ADC480C}" srcOrd="0" destOrd="0" presId="urn:microsoft.com/office/officeart/2009/3/layout/StepUpProcess"/>
    <dgm:cxn modelId="{CEC9D18D-AB50-4763-AE55-11B9A7B8033E}" type="presOf" srcId="{215A3935-D00F-40CD-A74A-27EE807DF87B}" destId="{820A1D3C-9101-4FB3-9AEE-4A72BFEA6EEC}" srcOrd="0" destOrd="0" presId="urn:microsoft.com/office/officeart/2009/3/layout/StepUpProcess"/>
    <dgm:cxn modelId="{552D5688-781B-44CB-8C7F-C295877C0284}" srcId="{170A44CE-3690-49C7-84A1-E38210E72E8E}" destId="{B7837096-18F5-4F92-9DBF-E068D6A4FC55}" srcOrd="0" destOrd="0" parTransId="{AED077F7-E6C4-44D4-85BE-30B4861A2DE5}" sibTransId="{DE2B5F4B-BABA-4E7D-8051-8441C979E4F4}"/>
    <dgm:cxn modelId="{207ECEDF-F8E7-4801-972D-A41B33D07191}" srcId="{170A44CE-3690-49C7-84A1-E38210E72E8E}" destId="{256905F1-61E1-4827-BCCE-1B761D9C132F}" srcOrd="1" destOrd="0" parTransId="{23842ECF-35D8-4947-B075-ED000CC74292}" sibTransId="{D2A0D03D-7BF6-45C7-B741-2D247DCBDF4D}"/>
    <dgm:cxn modelId="{230B0D4B-394B-4080-B8A7-DE1230B741E6}" type="presOf" srcId="{F1B808F3-896A-4A43-A2D4-8CCCB6A09664}" destId="{D41C660C-FC36-440C-8570-72100EF68FCC}" srcOrd="0" destOrd="0" presId="urn:microsoft.com/office/officeart/2009/3/layout/StepUpProcess"/>
    <dgm:cxn modelId="{1213D55A-2638-4688-A162-BAD8534BA3EC}" type="presOf" srcId="{B7837096-18F5-4F92-9DBF-E068D6A4FC55}" destId="{576C9788-889F-42B8-9995-381D95F0C06F}" srcOrd="0" destOrd="0" presId="urn:microsoft.com/office/officeart/2009/3/layout/StepUpProcess"/>
    <dgm:cxn modelId="{1B58A962-6BB0-4C1A-8844-CCF8B10F64E8}" type="presOf" srcId="{170A44CE-3690-49C7-84A1-E38210E72E8E}" destId="{F87C6EFB-E283-41D1-9DF2-7349F7A812DC}" srcOrd="0" destOrd="0" presId="urn:microsoft.com/office/officeart/2009/3/layout/StepUpProcess"/>
    <dgm:cxn modelId="{3E56A07B-6D80-4607-B0DA-AD722EE159B3}" srcId="{170A44CE-3690-49C7-84A1-E38210E72E8E}" destId="{215A3935-D00F-40CD-A74A-27EE807DF87B}" srcOrd="3" destOrd="0" parTransId="{E52639E4-8523-4ADF-966C-6D12818E2381}" sibTransId="{10F462D7-CCD8-45C1-93B7-663565003B10}"/>
    <dgm:cxn modelId="{1F1835ED-EBFD-4294-BA18-7C3E400A3BCA}" type="presParOf" srcId="{F87C6EFB-E283-41D1-9DF2-7349F7A812DC}" destId="{C26A0AF4-22E1-45EF-81ED-AFC2D68D9B22}" srcOrd="0" destOrd="0" presId="urn:microsoft.com/office/officeart/2009/3/layout/StepUpProcess"/>
    <dgm:cxn modelId="{39440C50-C1DF-4B6E-8846-5AEEE9F8189D}" type="presParOf" srcId="{C26A0AF4-22E1-45EF-81ED-AFC2D68D9B22}" destId="{85591353-62CA-44C9-AF78-1A7731C9C6EC}" srcOrd="0" destOrd="0" presId="urn:microsoft.com/office/officeart/2009/3/layout/StepUpProcess"/>
    <dgm:cxn modelId="{78DC0BB4-111F-494D-A974-AA9707129DFC}" type="presParOf" srcId="{C26A0AF4-22E1-45EF-81ED-AFC2D68D9B22}" destId="{576C9788-889F-42B8-9995-381D95F0C06F}" srcOrd="1" destOrd="0" presId="urn:microsoft.com/office/officeart/2009/3/layout/StepUpProcess"/>
    <dgm:cxn modelId="{B2106F59-F856-4E2D-8978-93A8EB8FFFEC}" type="presParOf" srcId="{C26A0AF4-22E1-45EF-81ED-AFC2D68D9B22}" destId="{2EEC05AE-10AF-4CAD-AA32-A5C45DF6B183}" srcOrd="2" destOrd="0" presId="urn:microsoft.com/office/officeart/2009/3/layout/StepUpProcess"/>
    <dgm:cxn modelId="{44D44059-E086-4E8C-8A0F-EB485472A458}" type="presParOf" srcId="{F87C6EFB-E283-41D1-9DF2-7349F7A812DC}" destId="{FD01465E-A7EB-4E37-A747-A4BD839B6DF5}" srcOrd="1" destOrd="0" presId="urn:microsoft.com/office/officeart/2009/3/layout/StepUpProcess"/>
    <dgm:cxn modelId="{38FED1AE-610A-4FE8-A6D4-8CF6ED29973B}" type="presParOf" srcId="{FD01465E-A7EB-4E37-A747-A4BD839B6DF5}" destId="{7E836FB5-C909-4C19-81EB-CB1F36CB1E54}" srcOrd="0" destOrd="0" presId="urn:microsoft.com/office/officeart/2009/3/layout/StepUpProcess"/>
    <dgm:cxn modelId="{D80E9711-3841-46E8-8545-2FAA759F0837}" type="presParOf" srcId="{F87C6EFB-E283-41D1-9DF2-7349F7A812DC}" destId="{DB3D9E78-EE87-49D2-8C46-A0177B218ACB}" srcOrd="2" destOrd="0" presId="urn:microsoft.com/office/officeart/2009/3/layout/StepUpProcess"/>
    <dgm:cxn modelId="{E44C4C03-A9D6-4F9F-8B17-7F77AFC54558}" type="presParOf" srcId="{DB3D9E78-EE87-49D2-8C46-A0177B218ACB}" destId="{99362AC3-108D-4610-8DE1-62D425FDF927}" srcOrd="0" destOrd="0" presId="urn:microsoft.com/office/officeart/2009/3/layout/StepUpProcess"/>
    <dgm:cxn modelId="{130F4884-B972-4662-A6A4-6A14972FF6F0}" type="presParOf" srcId="{DB3D9E78-EE87-49D2-8C46-A0177B218ACB}" destId="{F9B2A277-E2E0-4FAC-984F-ABEF5ADC480C}" srcOrd="1" destOrd="0" presId="urn:microsoft.com/office/officeart/2009/3/layout/StepUpProcess"/>
    <dgm:cxn modelId="{CD000661-B3DF-459F-820D-B386F1A457EA}" type="presParOf" srcId="{DB3D9E78-EE87-49D2-8C46-A0177B218ACB}" destId="{574DA0EE-07C4-4964-947B-4436978BC828}" srcOrd="2" destOrd="0" presId="urn:microsoft.com/office/officeart/2009/3/layout/StepUpProcess"/>
    <dgm:cxn modelId="{835B421B-BFDB-4504-AFED-ACFFB16C49CB}" type="presParOf" srcId="{F87C6EFB-E283-41D1-9DF2-7349F7A812DC}" destId="{887567A9-889F-4277-91CE-470A0FA95522}" srcOrd="3" destOrd="0" presId="urn:microsoft.com/office/officeart/2009/3/layout/StepUpProcess"/>
    <dgm:cxn modelId="{73DC80C0-0B9F-4720-933A-49AEC1C6F2B2}" type="presParOf" srcId="{887567A9-889F-4277-91CE-470A0FA95522}" destId="{0FBC04E2-F956-48BB-94B4-07B7C72EC3E2}" srcOrd="0" destOrd="0" presId="urn:microsoft.com/office/officeart/2009/3/layout/StepUpProcess"/>
    <dgm:cxn modelId="{6AB597DA-1DEC-4EDD-BB1E-10A4035105D0}" type="presParOf" srcId="{F87C6EFB-E283-41D1-9DF2-7349F7A812DC}" destId="{00D9D53E-C37D-4BA2-A761-3245E893D05C}" srcOrd="4" destOrd="0" presId="urn:microsoft.com/office/officeart/2009/3/layout/StepUpProcess"/>
    <dgm:cxn modelId="{3F8A9608-EE95-4D17-8F13-E0FC9194FE97}" type="presParOf" srcId="{00D9D53E-C37D-4BA2-A761-3245E893D05C}" destId="{894ED506-C406-41DB-838B-5D9AC36F2974}" srcOrd="0" destOrd="0" presId="urn:microsoft.com/office/officeart/2009/3/layout/StepUpProcess"/>
    <dgm:cxn modelId="{F6640F14-391C-4C65-8462-5D4A194C4A26}" type="presParOf" srcId="{00D9D53E-C37D-4BA2-A761-3245E893D05C}" destId="{D41C660C-FC36-440C-8570-72100EF68FCC}" srcOrd="1" destOrd="0" presId="urn:microsoft.com/office/officeart/2009/3/layout/StepUpProcess"/>
    <dgm:cxn modelId="{91F01DDC-D19F-485C-8B48-9B84F450C727}" type="presParOf" srcId="{00D9D53E-C37D-4BA2-A761-3245E893D05C}" destId="{185FC779-F04D-4B5E-B106-C90D545EDC23}" srcOrd="2" destOrd="0" presId="urn:microsoft.com/office/officeart/2009/3/layout/StepUpProcess"/>
    <dgm:cxn modelId="{25A309F8-F78F-4C66-A2C2-3C25E29A0F3E}" type="presParOf" srcId="{F87C6EFB-E283-41D1-9DF2-7349F7A812DC}" destId="{721A406D-7D5F-458D-8AEF-6E23266FE1ED}" srcOrd="5" destOrd="0" presId="urn:microsoft.com/office/officeart/2009/3/layout/StepUpProcess"/>
    <dgm:cxn modelId="{E02FA946-6B0F-4AC6-84AB-35858BC5AD43}" type="presParOf" srcId="{721A406D-7D5F-458D-8AEF-6E23266FE1ED}" destId="{FA48E463-EA02-424A-AAE1-0BC55E5062EA}" srcOrd="0" destOrd="0" presId="urn:microsoft.com/office/officeart/2009/3/layout/StepUpProcess"/>
    <dgm:cxn modelId="{F56395DB-35D4-46AD-A842-F5C1A16FEBBE}" type="presParOf" srcId="{F87C6EFB-E283-41D1-9DF2-7349F7A812DC}" destId="{3B39804E-C321-49A4-8D36-A42245C0462B}" srcOrd="6" destOrd="0" presId="urn:microsoft.com/office/officeart/2009/3/layout/StepUpProcess"/>
    <dgm:cxn modelId="{AD89951B-01AE-4D47-B05A-B6B708A00B36}" type="presParOf" srcId="{3B39804E-C321-49A4-8D36-A42245C0462B}" destId="{CECDFCA7-BDEA-4835-9037-5D3AACA53E42}" srcOrd="0" destOrd="0" presId="urn:microsoft.com/office/officeart/2009/3/layout/StepUpProcess"/>
    <dgm:cxn modelId="{4A2FE07C-3137-45AB-9BB5-434CA766EA83}" type="presParOf" srcId="{3B39804E-C321-49A4-8D36-A42245C0462B}" destId="{820A1D3C-9101-4FB3-9AEE-4A72BFEA6EEC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5591353-62CA-44C9-AF78-1A7731C9C6EC}">
      <dsp:nvSpPr>
        <dsp:cNvPr id="0" name=""/>
        <dsp:cNvSpPr/>
      </dsp:nvSpPr>
      <dsp:spPr>
        <a:xfrm rot="5400000">
          <a:off x="382266" y="1714552"/>
          <a:ext cx="1141693" cy="189975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6C9788-889F-42B8-9995-381D95F0C06F}">
      <dsp:nvSpPr>
        <dsp:cNvPr id="0" name=""/>
        <dsp:cNvSpPr/>
      </dsp:nvSpPr>
      <dsp:spPr>
        <a:xfrm>
          <a:off x="191689" y="2282169"/>
          <a:ext cx="1715107" cy="1503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solidFill>
                <a:srgbClr val="8CC83C"/>
              </a:solidFill>
              <a:latin typeface="+mn-lt"/>
            </a:rPr>
            <a:t>Pranie przemysłowe</a:t>
          </a:r>
          <a:endParaRPr lang="da-DK" sz="1800" b="1" kern="1200" dirty="0">
            <a:solidFill>
              <a:srgbClr val="8CC83C"/>
            </a:solidFill>
            <a:latin typeface="+mn-lt"/>
          </a:endParaRPr>
        </a:p>
      </dsp:txBody>
      <dsp:txXfrm>
        <a:off x="191689" y="2282169"/>
        <a:ext cx="1715107" cy="1503392"/>
      </dsp:txXfrm>
    </dsp:sp>
    <dsp:sp modelId="{2EEC05AE-10AF-4CAD-AA32-A5C45DF6B183}">
      <dsp:nvSpPr>
        <dsp:cNvPr id="0" name=""/>
        <dsp:cNvSpPr/>
      </dsp:nvSpPr>
      <dsp:spPr>
        <a:xfrm>
          <a:off x="1583191" y="1574690"/>
          <a:ext cx="323605" cy="323605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362AC3-108D-4610-8DE1-62D425FDF927}">
      <dsp:nvSpPr>
        <dsp:cNvPr id="0" name=""/>
        <dsp:cNvSpPr/>
      </dsp:nvSpPr>
      <dsp:spPr>
        <a:xfrm rot="5400000">
          <a:off x="2481892" y="1194998"/>
          <a:ext cx="1141693" cy="189975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B2A277-E2E0-4FAC-984F-ABEF5ADC480C}">
      <dsp:nvSpPr>
        <dsp:cNvPr id="0" name=""/>
        <dsp:cNvSpPr/>
      </dsp:nvSpPr>
      <dsp:spPr>
        <a:xfrm>
          <a:off x="2291315" y="1762614"/>
          <a:ext cx="1715107" cy="1503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solidFill>
                <a:srgbClr val="8CC83C"/>
              </a:solidFill>
              <a:latin typeface="+mn-lt"/>
            </a:rPr>
            <a:t>Pralnie z barierą higieniczną</a:t>
          </a:r>
          <a:endParaRPr lang="da-DK" sz="1800" b="1" kern="1200" dirty="0">
            <a:solidFill>
              <a:srgbClr val="8CC83C"/>
            </a:solidFill>
            <a:latin typeface="+mn-lt"/>
          </a:endParaRPr>
        </a:p>
      </dsp:txBody>
      <dsp:txXfrm>
        <a:off x="2291315" y="1762614"/>
        <a:ext cx="1715107" cy="1503392"/>
      </dsp:txXfrm>
    </dsp:sp>
    <dsp:sp modelId="{574DA0EE-07C4-4964-947B-4436978BC828}">
      <dsp:nvSpPr>
        <dsp:cNvPr id="0" name=""/>
        <dsp:cNvSpPr/>
      </dsp:nvSpPr>
      <dsp:spPr>
        <a:xfrm>
          <a:off x="3682817" y="1055136"/>
          <a:ext cx="323605" cy="323605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4ED506-C406-41DB-838B-5D9AC36F2974}">
      <dsp:nvSpPr>
        <dsp:cNvPr id="0" name=""/>
        <dsp:cNvSpPr/>
      </dsp:nvSpPr>
      <dsp:spPr>
        <a:xfrm rot="5400000">
          <a:off x="4581518" y="675443"/>
          <a:ext cx="1141693" cy="1899752"/>
        </a:xfrm>
        <a:prstGeom prst="corner">
          <a:avLst>
            <a:gd name="adj1" fmla="val 16120"/>
            <a:gd name="adj2" fmla="val 1611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1C660C-FC36-440C-8570-72100EF68FCC}">
      <dsp:nvSpPr>
        <dsp:cNvPr id="0" name=""/>
        <dsp:cNvSpPr/>
      </dsp:nvSpPr>
      <dsp:spPr>
        <a:xfrm>
          <a:off x="4390941" y="1243060"/>
          <a:ext cx="1715107" cy="1503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solidFill>
                <a:srgbClr val="8CC83C"/>
              </a:solidFill>
              <a:latin typeface="+mn-lt"/>
            </a:rPr>
            <a:t>Pralnie monitorowane</a:t>
          </a:r>
          <a:endParaRPr lang="da-DK" sz="1800" b="1" kern="1200" dirty="0">
            <a:solidFill>
              <a:srgbClr val="8CC83C"/>
            </a:solidFill>
            <a:latin typeface="+mn-lt"/>
          </a:endParaRPr>
        </a:p>
      </dsp:txBody>
      <dsp:txXfrm>
        <a:off x="4390941" y="1243060"/>
        <a:ext cx="1715107" cy="1503392"/>
      </dsp:txXfrm>
    </dsp:sp>
    <dsp:sp modelId="{185FC779-F04D-4B5E-B106-C90D545EDC23}">
      <dsp:nvSpPr>
        <dsp:cNvPr id="0" name=""/>
        <dsp:cNvSpPr/>
      </dsp:nvSpPr>
      <dsp:spPr>
        <a:xfrm>
          <a:off x="5782443" y="535581"/>
          <a:ext cx="323605" cy="323605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CDFCA7-BDEA-4835-9037-5D3AACA53E42}">
      <dsp:nvSpPr>
        <dsp:cNvPr id="0" name=""/>
        <dsp:cNvSpPr/>
      </dsp:nvSpPr>
      <dsp:spPr>
        <a:xfrm rot="5400000">
          <a:off x="6681145" y="155889"/>
          <a:ext cx="1141693" cy="189975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0A1D3C-9101-4FB3-9AEE-4A72BFEA6EEC}">
      <dsp:nvSpPr>
        <dsp:cNvPr id="0" name=""/>
        <dsp:cNvSpPr/>
      </dsp:nvSpPr>
      <dsp:spPr>
        <a:xfrm>
          <a:off x="6490567" y="723505"/>
          <a:ext cx="1715107" cy="1503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solidFill>
                <a:srgbClr val="8CC83C"/>
              </a:solidFill>
              <a:latin typeface="+mn-lt"/>
            </a:rPr>
            <a:t>Pralnie </a:t>
          </a:r>
          <a:r>
            <a:rPr lang="da-DK" sz="1800" b="1" kern="1200" dirty="0" smtClean="0">
              <a:solidFill>
                <a:srgbClr val="8CC83C"/>
              </a:solidFill>
              <a:latin typeface="+mn-lt"/>
            </a:rPr>
            <a:t>Cleanroom </a:t>
          </a:r>
          <a:endParaRPr lang="da-DK" sz="1800" b="1" kern="1200" dirty="0">
            <a:solidFill>
              <a:srgbClr val="8CC83C"/>
            </a:solidFill>
            <a:latin typeface="+mn-lt"/>
          </a:endParaRPr>
        </a:p>
      </dsp:txBody>
      <dsp:txXfrm>
        <a:off x="6490567" y="723505"/>
        <a:ext cx="1715107" cy="15033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3A30F-0337-45B5-9F9A-D32A2D7684BE}" type="datetimeFigureOut">
              <a:rPr lang="da-DK" smtClean="0"/>
              <a:pPr/>
              <a:t>06-06-2013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FCE81-9374-469C-9FC3-00A6728CB09C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796263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a-DK" dirty="0" smtClean="0"/>
              <a:t>Ensuring </a:t>
            </a:r>
            <a:r>
              <a:rPr lang="da-DK" baseline="0" dirty="0" smtClean="0"/>
              <a:t>specialized knowledge in both product development as sales and ensures best dedicated service to the customer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FCE81-9374-469C-9FC3-00A6728CB09C}" type="slidenum">
              <a:rPr lang="da-DK" smtClean="0"/>
              <a:pPr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2325577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The humans</a:t>
            </a:r>
            <a:r>
              <a:rPr lang="da-DK" baseline="0" dirty="0" smtClean="0"/>
              <a:t> account for 90% </a:t>
            </a:r>
            <a:r>
              <a:rPr lang="da-DK" baseline="0" smtClean="0"/>
              <a:t>of particles </a:t>
            </a:r>
            <a:r>
              <a:rPr lang="da-DK" baseline="0" dirty="0" smtClean="0"/>
              <a:t>in a cleanroom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FCE81-9374-469C-9FC3-00A6728CB09C}" type="slidenum">
              <a:rPr lang="da-DK" smtClean="0"/>
              <a:pPr/>
              <a:t>24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6567660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Link to customer relevance of particles electronics and pharma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FCE81-9374-469C-9FC3-00A6728CB09C}" type="slidenum">
              <a:rPr lang="da-DK" smtClean="0"/>
              <a:pPr/>
              <a:t>25</a:t>
            </a:fld>
            <a:endParaRPr lang="da-DK"/>
          </a:p>
        </p:txBody>
      </p:sp>
    </p:spTree>
    <p:extLst>
      <p:ext uri="{BB962C8B-B14F-4D97-AF65-F5344CB8AC3E}">
        <p14:creationId xmlns="" xmlns:p14="http://schemas.microsoft.com/office/powerpoint/2010/main" val="3453795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itchFamily="34" charset="0"/>
              <a:buNone/>
            </a:pPr>
            <a:r>
              <a:rPr lang="da-DK" dirty="0" smtClean="0"/>
              <a:t>Emphasize</a:t>
            </a:r>
            <a:r>
              <a:rPr lang="da-DK" baseline="0" dirty="0" smtClean="0"/>
              <a:t> in particular detail the argument which brings most value to the specific customer</a:t>
            </a:r>
            <a:endParaRPr lang="da-DK" dirty="0" smtClean="0"/>
          </a:p>
          <a:p>
            <a:pPr marL="171450" lvl="0" indent="-171450">
              <a:buFont typeface="Arial" pitchFamily="34" charset="0"/>
              <a:buChar char="•"/>
            </a:pPr>
            <a:r>
              <a:rPr lang="da-DK" dirty="0" smtClean="0"/>
              <a:t>Security of delivery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a-DK" sz="1200" dirty="0" smtClean="0">
                <a:solidFill>
                  <a:srgbClr val="003366"/>
                </a:solidFill>
              </a:rPr>
              <a:t>7 separate </a:t>
            </a:r>
            <a:r>
              <a:rPr lang="da-DK" sz="1200" dirty="0" err="1" smtClean="0">
                <a:solidFill>
                  <a:srgbClr val="003366"/>
                </a:solidFill>
              </a:rPr>
              <a:t>cleanroom</a:t>
            </a:r>
            <a:r>
              <a:rPr lang="da-DK" sz="1200" dirty="0" smtClean="0">
                <a:solidFill>
                  <a:srgbClr val="003366"/>
                </a:solidFill>
              </a:rPr>
              <a:t> </a:t>
            </a:r>
            <a:r>
              <a:rPr lang="da-DK" sz="1200" dirty="0" err="1" smtClean="0">
                <a:solidFill>
                  <a:srgbClr val="003366"/>
                </a:solidFill>
              </a:rPr>
              <a:t>plants</a:t>
            </a:r>
            <a:r>
              <a:rPr lang="da-DK" sz="1200" dirty="0" smtClean="0">
                <a:solidFill>
                  <a:srgbClr val="003366"/>
                </a:solidFill>
              </a:rPr>
              <a:t> in Europe with </a:t>
            </a:r>
            <a:r>
              <a:rPr lang="da-DK" sz="1200" dirty="0" err="1" smtClean="0">
                <a:solidFill>
                  <a:srgbClr val="003366"/>
                </a:solidFill>
              </a:rPr>
              <a:t>high</a:t>
            </a:r>
            <a:r>
              <a:rPr lang="da-DK" sz="1200" dirty="0" smtClean="0">
                <a:solidFill>
                  <a:srgbClr val="003366"/>
                </a:solidFill>
              </a:rPr>
              <a:t> </a:t>
            </a:r>
            <a:r>
              <a:rPr lang="da-DK" sz="1200" dirty="0" err="1" smtClean="0">
                <a:solidFill>
                  <a:srgbClr val="003366"/>
                </a:solidFill>
              </a:rPr>
              <a:t>classification</a:t>
            </a:r>
            <a:r>
              <a:rPr lang="da-DK" sz="1200" dirty="0" smtClean="0">
                <a:solidFill>
                  <a:srgbClr val="003366"/>
                </a:solidFill>
              </a:rPr>
              <a:t> </a:t>
            </a:r>
            <a:r>
              <a:rPr lang="da-DK" sz="1200" dirty="0" err="1" smtClean="0">
                <a:solidFill>
                  <a:srgbClr val="003366"/>
                </a:solidFill>
              </a:rPr>
              <a:t>level</a:t>
            </a:r>
            <a:r>
              <a:rPr lang="da-DK" sz="1200" dirty="0" smtClean="0">
                <a:solidFill>
                  <a:srgbClr val="003366"/>
                </a:solidFill>
              </a:rPr>
              <a:t> and a robust </a:t>
            </a:r>
            <a:r>
              <a:rPr lang="da-DK" sz="1200" dirty="0" err="1" smtClean="0">
                <a:solidFill>
                  <a:srgbClr val="003366"/>
                </a:solidFill>
              </a:rPr>
              <a:t>contingency</a:t>
            </a:r>
            <a:r>
              <a:rPr lang="da-DK" sz="1200" dirty="0" smtClean="0">
                <a:solidFill>
                  <a:srgbClr val="003366"/>
                </a:solidFill>
              </a:rPr>
              <a:t> plan </a:t>
            </a:r>
            <a:r>
              <a:rPr lang="da-DK" sz="1200" dirty="0" err="1" smtClean="0">
                <a:solidFill>
                  <a:srgbClr val="003366"/>
                </a:solidFill>
              </a:rPr>
              <a:t>between</a:t>
            </a:r>
            <a:r>
              <a:rPr lang="da-DK" sz="1200" dirty="0" smtClean="0">
                <a:solidFill>
                  <a:srgbClr val="003366"/>
                </a:solidFill>
              </a:rPr>
              <a:t> </a:t>
            </a:r>
            <a:r>
              <a:rPr lang="da-DK" sz="1200" dirty="0" err="1" smtClean="0">
                <a:solidFill>
                  <a:srgbClr val="003366"/>
                </a:solidFill>
              </a:rPr>
              <a:t>plants</a:t>
            </a:r>
            <a:r>
              <a:rPr lang="da-DK" sz="1200" dirty="0" smtClean="0">
                <a:solidFill>
                  <a:srgbClr val="003366"/>
                </a:solidFill>
              </a:rPr>
              <a:t>. This </a:t>
            </a:r>
            <a:r>
              <a:rPr lang="da-DK" sz="1200" dirty="0" err="1" smtClean="0">
                <a:solidFill>
                  <a:srgbClr val="003366"/>
                </a:solidFill>
              </a:rPr>
              <a:t>ensures</a:t>
            </a:r>
            <a:r>
              <a:rPr lang="da-DK" sz="1200" dirty="0" smtClean="0">
                <a:solidFill>
                  <a:srgbClr val="003366"/>
                </a:solidFill>
              </a:rPr>
              <a:t> 100% </a:t>
            </a:r>
            <a:r>
              <a:rPr lang="da-DK" sz="1200" dirty="0" err="1" smtClean="0">
                <a:solidFill>
                  <a:srgbClr val="003366"/>
                </a:solidFill>
              </a:rPr>
              <a:t>delivery</a:t>
            </a:r>
            <a:r>
              <a:rPr lang="da-DK" sz="1200" dirty="0" smtClean="0">
                <a:solidFill>
                  <a:srgbClr val="003366"/>
                </a:solidFill>
              </a:rPr>
              <a:t> for </a:t>
            </a:r>
            <a:r>
              <a:rPr lang="da-DK" sz="1200" dirty="0" err="1" smtClean="0">
                <a:solidFill>
                  <a:srgbClr val="003366"/>
                </a:solidFill>
              </a:rPr>
              <a:t>our</a:t>
            </a:r>
            <a:r>
              <a:rPr lang="da-DK" sz="1200" dirty="0" smtClean="0">
                <a:solidFill>
                  <a:srgbClr val="003366"/>
                </a:solidFill>
              </a:rPr>
              <a:t> </a:t>
            </a:r>
            <a:r>
              <a:rPr lang="da-DK" sz="1200" dirty="0" err="1" smtClean="0">
                <a:solidFill>
                  <a:srgbClr val="003366"/>
                </a:solidFill>
              </a:rPr>
              <a:t>customers</a:t>
            </a:r>
            <a:r>
              <a:rPr lang="da-DK" sz="1200" dirty="0" smtClean="0">
                <a:solidFill>
                  <a:srgbClr val="003366"/>
                </a:solidFill>
              </a:rPr>
              <a:t> – </a:t>
            </a:r>
            <a:r>
              <a:rPr lang="da-DK" sz="1200" dirty="0" err="1" smtClean="0">
                <a:solidFill>
                  <a:srgbClr val="003366"/>
                </a:solidFill>
              </a:rPr>
              <a:t>even</a:t>
            </a:r>
            <a:r>
              <a:rPr lang="da-DK" sz="1200" dirty="0" smtClean="0">
                <a:solidFill>
                  <a:srgbClr val="003366"/>
                </a:solidFill>
              </a:rPr>
              <a:t> in case of fire or </a:t>
            </a:r>
            <a:r>
              <a:rPr lang="da-DK" sz="1200" dirty="0" err="1" smtClean="0">
                <a:solidFill>
                  <a:srgbClr val="003366"/>
                </a:solidFill>
              </a:rPr>
              <a:t>complete</a:t>
            </a:r>
            <a:r>
              <a:rPr lang="da-DK" sz="1200" dirty="0" smtClean="0">
                <a:solidFill>
                  <a:srgbClr val="003366"/>
                </a:solidFill>
              </a:rPr>
              <a:t> break </a:t>
            </a:r>
            <a:r>
              <a:rPr lang="da-DK" sz="1200" dirty="0" err="1" smtClean="0">
                <a:solidFill>
                  <a:srgbClr val="003366"/>
                </a:solidFill>
              </a:rPr>
              <a:t>down</a:t>
            </a:r>
            <a:r>
              <a:rPr lang="da-DK" sz="1200" dirty="0" smtClean="0">
                <a:solidFill>
                  <a:srgbClr val="003366"/>
                </a:solidFill>
              </a:rPr>
              <a:t> at the </a:t>
            </a:r>
            <a:r>
              <a:rPr lang="da-DK" sz="1200" dirty="0" err="1" smtClean="0">
                <a:solidFill>
                  <a:srgbClr val="003366"/>
                </a:solidFill>
              </a:rPr>
              <a:t>laundry</a:t>
            </a:r>
            <a:r>
              <a:rPr lang="da-DK" sz="1200" dirty="0" smtClean="0">
                <a:solidFill>
                  <a:srgbClr val="003366"/>
                </a:solidFill>
              </a:rPr>
              <a:t>. The </a:t>
            </a:r>
            <a:r>
              <a:rPr lang="da-DK" sz="1200" dirty="0" err="1" smtClean="0">
                <a:solidFill>
                  <a:srgbClr val="003366"/>
                </a:solidFill>
              </a:rPr>
              <a:t>back-up</a:t>
            </a:r>
            <a:r>
              <a:rPr lang="da-DK" sz="1200" dirty="0" smtClean="0">
                <a:solidFill>
                  <a:srgbClr val="003366"/>
                </a:solidFill>
              </a:rPr>
              <a:t> plan </a:t>
            </a:r>
            <a:r>
              <a:rPr lang="da-DK" sz="1200" dirty="0" err="1" smtClean="0">
                <a:solidFill>
                  <a:srgbClr val="003366"/>
                </a:solidFill>
              </a:rPr>
              <a:t>includes</a:t>
            </a:r>
            <a:r>
              <a:rPr lang="da-DK" sz="1200" dirty="0" smtClean="0">
                <a:solidFill>
                  <a:srgbClr val="003366"/>
                </a:solidFill>
              </a:rPr>
              <a:t> separate </a:t>
            </a:r>
            <a:r>
              <a:rPr lang="da-DK" sz="1200" dirty="0" err="1" smtClean="0">
                <a:solidFill>
                  <a:srgbClr val="003366"/>
                </a:solidFill>
              </a:rPr>
              <a:t>warehouses</a:t>
            </a:r>
            <a:r>
              <a:rPr lang="da-DK" sz="1200" dirty="0" smtClean="0">
                <a:solidFill>
                  <a:srgbClr val="003366"/>
                </a:solidFill>
              </a:rPr>
              <a:t> of </a:t>
            </a:r>
            <a:r>
              <a:rPr lang="da-DK" sz="1200" dirty="0" err="1" smtClean="0">
                <a:solidFill>
                  <a:srgbClr val="003366"/>
                </a:solidFill>
              </a:rPr>
              <a:t>cleanroom</a:t>
            </a:r>
            <a:r>
              <a:rPr lang="da-DK" sz="1200" dirty="0" smtClean="0">
                <a:solidFill>
                  <a:srgbClr val="003366"/>
                </a:solidFill>
              </a:rPr>
              <a:t> </a:t>
            </a:r>
            <a:r>
              <a:rPr lang="da-DK" sz="1200" dirty="0" err="1" smtClean="0">
                <a:solidFill>
                  <a:srgbClr val="003366"/>
                </a:solidFill>
              </a:rPr>
              <a:t>textiles</a:t>
            </a:r>
            <a:r>
              <a:rPr lang="da-DK" sz="1200" dirty="0" smtClean="0">
                <a:solidFill>
                  <a:srgbClr val="003366"/>
                </a:solidFill>
              </a:rPr>
              <a:t>.</a:t>
            </a:r>
            <a:endParaRPr lang="da-DK" dirty="0" smtClean="0"/>
          </a:p>
          <a:p>
            <a:pPr marL="171450" lvl="0" indent="-171450">
              <a:buFont typeface="Arial" pitchFamily="34" charset="0"/>
              <a:buChar char="•"/>
            </a:pPr>
            <a:r>
              <a:rPr lang="da-DK" dirty="0" smtClean="0"/>
              <a:t>Security of </a:t>
            </a:r>
            <a:r>
              <a:rPr lang="da-DK" dirty="0" err="1" smtClean="0"/>
              <a:t>quality</a:t>
            </a:r>
            <a:endParaRPr lang="da-DK" dirty="0" smtClean="0"/>
          </a:p>
          <a:p>
            <a:pPr marL="628650" lvl="1" indent="-171450">
              <a:buFont typeface="Arial" pitchFamily="34" charset="0"/>
              <a:buChar char="•"/>
            </a:pPr>
            <a:r>
              <a:rPr lang="da-DK" sz="1400" dirty="0" err="1" smtClean="0">
                <a:solidFill>
                  <a:srgbClr val="003366"/>
                </a:solidFill>
              </a:rPr>
              <a:t>Quality</a:t>
            </a:r>
            <a:r>
              <a:rPr lang="da-DK" sz="1400" dirty="0" smtClean="0">
                <a:solidFill>
                  <a:srgbClr val="003366"/>
                </a:solidFill>
              </a:rPr>
              <a:t> in </a:t>
            </a:r>
            <a:r>
              <a:rPr lang="da-DK" sz="1400" dirty="0" err="1" smtClean="0">
                <a:solidFill>
                  <a:srgbClr val="003366"/>
                </a:solidFill>
              </a:rPr>
              <a:t>both</a:t>
            </a:r>
            <a:r>
              <a:rPr lang="da-DK" sz="1400" dirty="0" smtClean="0">
                <a:solidFill>
                  <a:srgbClr val="003366"/>
                </a:solidFill>
              </a:rPr>
              <a:t> products, </a:t>
            </a:r>
            <a:r>
              <a:rPr lang="da-DK" sz="1400" dirty="0" err="1" smtClean="0">
                <a:solidFill>
                  <a:srgbClr val="003366"/>
                </a:solidFill>
              </a:rPr>
              <a:t>testing</a:t>
            </a:r>
            <a:r>
              <a:rPr lang="da-DK" sz="1400" dirty="0" smtClean="0">
                <a:solidFill>
                  <a:srgbClr val="003366"/>
                </a:solidFill>
              </a:rPr>
              <a:t> </a:t>
            </a:r>
            <a:r>
              <a:rPr lang="da-DK" sz="1400" dirty="0" err="1" smtClean="0">
                <a:solidFill>
                  <a:srgbClr val="003366"/>
                </a:solidFill>
              </a:rPr>
              <a:t>methods</a:t>
            </a:r>
            <a:r>
              <a:rPr lang="da-DK" sz="1400" dirty="0" smtClean="0">
                <a:solidFill>
                  <a:srgbClr val="003366"/>
                </a:solidFill>
              </a:rPr>
              <a:t> and </a:t>
            </a:r>
            <a:r>
              <a:rPr lang="da-DK" sz="1400" dirty="0" err="1" smtClean="0">
                <a:solidFill>
                  <a:srgbClr val="003366"/>
                </a:solidFill>
              </a:rPr>
              <a:t>continuous</a:t>
            </a:r>
            <a:r>
              <a:rPr lang="da-DK" sz="1400" dirty="0" smtClean="0">
                <a:solidFill>
                  <a:srgbClr val="003366"/>
                </a:solidFill>
              </a:rPr>
              <a:t> </a:t>
            </a:r>
            <a:r>
              <a:rPr lang="da-DK" sz="1400" dirty="0" err="1" smtClean="0">
                <a:solidFill>
                  <a:srgbClr val="003366"/>
                </a:solidFill>
              </a:rPr>
              <a:t>monitoring</a:t>
            </a:r>
            <a:r>
              <a:rPr lang="da-DK" sz="1400" dirty="0" smtClean="0">
                <a:solidFill>
                  <a:srgbClr val="003366"/>
                </a:solidFill>
              </a:rPr>
              <a:t> of Berendsen </a:t>
            </a:r>
            <a:r>
              <a:rPr lang="da-DK" sz="1400" dirty="0" err="1" smtClean="0">
                <a:solidFill>
                  <a:srgbClr val="003366"/>
                </a:solidFill>
              </a:rPr>
              <a:t>cleanroom</a:t>
            </a:r>
            <a:r>
              <a:rPr lang="da-DK" sz="1400" dirty="0" smtClean="0">
                <a:solidFill>
                  <a:srgbClr val="003366"/>
                </a:solidFill>
              </a:rPr>
              <a:t> </a:t>
            </a:r>
            <a:r>
              <a:rPr lang="da-DK" sz="1400" dirty="0" err="1" smtClean="0">
                <a:solidFill>
                  <a:srgbClr val="003366"/>
                </a:solidFill>
              </a:rPr>
              <a:t>plants</a:t>
            </a:r>
            <a:r>
              <a:rPr lang="da-DK" sz="1400" dirty="0" smtClean="0">
                <a:solidFill>
                  <a:srgbClr val="003366"/>
                </a:solidFill>
              </a:rPr>
              <a:t>. This is </a:t>
            </a:r>
            <a:r>
              <a:rPr lang="da-DK" sz="1400" dirty="0" err="1" smtClean="0">
                <a:solidFill>
                  <a:srgbClr val="003366"/>
                </a:solidFill>
              </a:rPr>
              <a:t>ensured</a:t>
            </a:r>
            <a:r>
              <a:rPr lang="da-DK" sz="1400" dirty="0" smtClean="0">
                <a:solidFill>
                  <a:srgbClr val="003366"/>
                </a:solidFill>
              </a:rPr>
              <a:t> </a:t>
            </a:r>
            <a:r>
              <a:rPr lang="da-DK" sz="1400" dirty="0" err="1" smtClean="0">
                <a:solidFill>
                  <a:srgbClr val="003366"/>
                </a:solidFill>
              </a:rPr>
              <a:t>through</a:t>
            </a:r>
            <a:r>
              <a:rPr lang="da-DK" sz="1400" dirty="0" smtClean="0">
                <a:solidFill>
                  <a:srgbClr val="003366"/>
                </a:solidFill>
              </a:rPr>
              <a:t> international </a:t>
            </a:r>
            <a:r>
              <a:rPr lang="da-DK" sz="1400" dirty="0" err="1" smtClean="0">
                <a:solidFill>
                  <a:srgbClr val="003366"/>
                </a:solidFill>
              </a:rPr>
              <a:t>knowledge</a:t>
            </a:r>
            <a:r>
              <a:rPr lang="da-DK" sz="1400" dirty="0" smtClean="0">
                <a:solidFill>
                  <a:srgbClr val="003366"/>
                </a:solidFill>
              </a:rPr>
              <a:t> </a:t>
            </a:r>
            <a:r>
              <a:rPr lang="da-DK" sz="1400" dirty="0" err="1" smtClean="0">
                <a:solidFill>
                  <a:srgbClr val="003366"/>
                </a:solidFill>
              </a:rPr>
              <a:t>sharing</a:t>
            </a:r>
            <a:r>
              <a:rPr lang="da-DK" sz="1400" dirty="0" smtClean="0">
                <a:solidFill>
                  <a:srgbClr val="003366"/>
                </a:solidFill>
              </a:rPr>
              <a:t> and </a:t>
            </a:r>
            <a:r>
              <a:rPr lang="da-DK" sz="1400" dirty="0" err="1" smtClean="0">
                <a:solidFill>
                  <a:srgbClr val="003366"/>
                </a:solidFill>
              </a:rPr>
              <a:t>dedicated</a:t>
            </a:r>
            <a:r>
              <a:rPr lang="da-DK" sz="1400" dirty="0" smtClean="0">
                <a:solidFill>
                  <a:srgbClr val="003366"/>
                </a:solidFill>
              </a:rPr>
              <a:t> QA </a:t>
            </a:r>
            <a:r>
              <a:rPr lang="da-DK" sz="1400" dirty="0" err="1" smtClean="0">
                <a:solidFill>
                  <a:srgbClr val="003366"/>
                </a:solidFill>
              </a:rPr>
              <a:t>work</a:t>
            </a:r>
            <a:r>
              <a:rPr lang="da-DK" sz="1400" dirty="0" smtClean="0">
                <a:solidFill>
                  <a:srgbClr val="003366"/>
                </a:solidFill>
              </a:rPr>
              <a:t>. </a:t>
            </a:r>
            <a:r>
              <a:rPr lang="da-DK" sz="1400" dirty="0" err="1" smtClean="0">
                <a:solidFill>
                  <a:srgbClr val="003366"/>
                </a:solidFill>
              </a:rPr>
              <a:t>Specialized</a:t>
            </a:r>
            <a:r>
              <a:rPr lang="da-DK" sz="1400" dirty="0" smtClean="0">
                <a:solidFill>
                  <a:srgbClr val="003366"/>
                </a:solidFill>
              </a:rPr>
              <a:t> </a:t>
            </a:r>
            <a:r>
              <a:rPr lang="da-DK" sz="1400" dirty="0" err="1" smtClean="0">
                <a:solidFill>
                  <a:srgbClr val="003366"/>
                </a:solidFill>
              </a:rPr>
              <a:t>cleanroom</a:t>
            </a:r>
            <a:r>
              <a:rPr lang="da-DK" sz="1400" dirty="0" smtClean="0">
                <a:solidFill>
                  <a:srgbClr val="003366"/>
                </a:solidFill>
              </a:rPr>
              <a:t> </a:t>
            </a:r>
            <a:r>
              <a:rPr lang="da-DK" sz="1400" dirty="0" err="1" smtClean="0">
                <a:solidFill>
                  <a:srgbClr val="003366"/>
                </a:solidFill>
              </a:rPr>
              <a:t>laundries</a:t>
            </a:r>
            <a:r>
              <a:rPr lang="da-DK" sz="1400" dirty="0" smtClean="0">
                <a:solidFill>
                  <a:srgbClr val="003366"/>
                </a:solidFill>
              </a:rPr>
              <a:t> </a:t>
            </a:r>
            <a:r>
              <a:rPr lang="da-DK" sz="1400" dirty="0" err="1" smtClean="0">
                <a:solidFill>
                  <a:srgbClr val="003366"/>
                </a:solidFill>
              </a:rPr>
              <a:t>eliminate</a:t>
            </a:r>
            <a:r>
              <a:rPr lang="da-DK" sz="1400" dirty="0" smtClean="0">
                <a:solidFill>
                  <a:srgbClr val="003366"/>
                </a:solidFill>
              </a:rPr>
              <a:t> the </a:t>
            </a:r>
            <a:r>
              <a:rPr lang="da-DK" sz="1400" dirty="0" err="1" smtClean="0">
                <a:solidFill>
                  <a:srgbClr val="003366"/>
                </a:solidFill>
              </a:rPr>
              <a:t>risk</a:t>
            </a:r>
            <a:r>
              <a:rPr lang="da-DK" sz="1400" dirty="0" smtClean="0">
                <a:solidFill>
                  <a:srgbClr val="003366"/>
                </a:solidFill>
              </a:rPr>
              <a:t> of </a:t>
            </a:r>
            <a:r>
              <a:rPr lang="da-DK" sz="1400" dirty="0" err="1" smtClean="0">
                <a:solidFill>
                  <a:srgbClr val="003366"/>
                </a:solidFill>
              </a:rPr>
              <a:t>cross</a:t>
            </a:r>
            <a:r>
              <a:rPr lang="da-DK" sz="1400" dirty="0" smtClean="0">
                <a:solidFill>
                  <a:srgbClr val="003366"/>
                </a:solidFill>
              </a:rPr>
              <a:t> </a:t>
            </a:r>
            <a:r>
              <a:rPr lang="da-DK" sz="1400" dirty="0" err="1" smtClean="0">
                <a:solidFill>
                  <a:srgbClr val="003366"/>
                </a:solidFill>
              </a:rPr>
              <a:t>contamination</a:t>
            </a:r>
            <a:r>
              <a:rPr lang="da-DK" sz="1400" dirty="0" smtClean="0">
                <a:solidFill>
                  <a:srgbClr val="003366"/>
                </a:solidFill>
              </a:rPr>
              <a:t>.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da-DK" dirty="0" smtClean="0"/>
              <a:t>Security of service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a-DK" sz="1200" dirty="0" err="1" smtClean="0">
                <a:solidFill>
                  <a:srgbClr val="003366"/>
                </a:solidFill>
              </a:rPr>
              <a:t>Specialized</a:t>
            </a:r>
            <a:r>
              <a:rPr lang="da-DK" sz="1200" dirty="0" smtClean="0">
                <a:solidFill>
                  <a:srgbClr val="003366"/>
                </a:solidFill>
              </a:rPr>
              <a:t> </a:t>
            </a:r>
            <a:r>
              <a:rPr lang="da-DK" sz="1200" dirty="0" err="1" smtClean="0">
                <a:solidFill>
                  <a:srgbClr val="003366"/>
                </a:solidFill>
              </a:rPr>
              <a:t>cleanroom</a:t>
            </a:r>
            <a:r>
              <a:rPr lang="da-DK" sz="1200" dirty="0" smtClean="0">
                <a:solidFill>
                  <a:srgbClr val="003366"/>
                </a:solidFill>
              </a:rPr>
              <a:t> </a:t>
            </a:r>
            <a:r>
              <a:rPr lang="da-DK" sz="1200" dirty="0" err="1" smtClean="0">
                <a:solidFill>
                  <a:srgbClr val="003366"/>
                </a:solidFill>
              </a:rPr>
              <a:t>plants</a:t>
            </a:r>
            <a:r>
              <a:rPr lang="da-DK" sz="1200" dirty="0" smtClean="0">
                <a:solidFill>
                  <a:srgbClr val="003366"/>
                </a:solidFill>
              </a:rPr>
              <a:t> </a:t>
            </a:r>
            <a:r>
              <a:rPr lang="da-DK" sz="1200" dirty="0" err="1" smtClean="0">
                <a:solidFill>
                  <a:srgbClr val="003366"/>
                </a:solidFill>
              </a:rPr>
              <a:t>ensure</a:t>
            </a:r>
            <a:r>
              <a:rPr lang="da-DK" sz="1200" dirty="0" smtClean="0">
                <a:solidFill>
                  <a:srgbClr val="003366"/>
                </a:solidFill>
              </a:rPr>
              <a:t> </a:t>
            </a:r>
            <a:r>
              <a:rPr lang="da-DK" sz="1200" dirty="0" err="1" smtClean="0">
                <a:solidFill>
                  <a:srgbClr val="003366"/>
                </a:solidFill>
              </a:rPr>
              <a:t>highest</a:t>
            </a:r>
            <a:r>
              <a:rPr lang="da-DK" sz="1200" dirty="0" smtClean="0">
                <a:solidFill>
                  <a:srgbClr val="003366"/>
                </a:solidFill>
              </a:rPr>
              <a:t> </a:t>
            </a:r>
            <a:r>
              <a:rPr lang="da-DK" sz="1200" dirty="0" err="1" smtClean="0">
                <a:solidFill>
                  <a:srgbClr val="003366"/>
                </a:solidFill>
              </a:rPr>
              <a:t>level</a:t>
            </a:r>
            <a:r>
              <a:rPr lang="da-DK" sz="1200" dirty="0" smtClean="0">
                <a:solidFill>
                  <a:srgbClr val="003366"/>
                </a:solidFill>
              </a:rPr>
              <a:t> of service </a:t>
            </a:r>
            <a:r>
              <a:rPr lang="da-DK" sz="1200" dirty="0" err="1" smtClean="0">
                <a:solidFill>
                  <a:srgbClr val="003366"/>
                </a:solidFill>
              </a:rPr>
              <a:t>performed</a:t>
            </a:r>
            <a:r>
              <a:rPr lang="da-DK" sz="1200" dirty="0" smtClean="0">
                <a:solidFill>
                  <a:srgbClr val="003366"/>
                </a:solidFill>
              </a:rPr>
              <a:t> by </a:t>
            </a:r>
            <a:r>
              <a:rPr lang="da-DK" sz="1200" dirty="0" err="1" smtClean="0">
                <a:solidFill>
                  <a:srgbClr val="003366"/>
                </a:solidFill>
              </a:rPr>
              <a:t>employees</a:t>
            </a:r>
            <a:r>
              <a:rPr lang="da-DK" sz="1200" dirty="0" smtClean="0">
                <a:solidFill>
                  <a:srgbClr val="003366"/>
                </a:solidFill>
              </a:rPr>
              <a:t> in CL2000 </a:t>
            </a:r>
            <a:r>
              <a:rPr lang="da-DK" sz="1200" dirty="0" err="1" smtClean="0">
                <a:solidFill>
                  <a:srgbClr val="003366"/>
                </a:solidFill>
              </a:rPr>
              <a:t>production</a:t>
            </a:r>
            <a:r>
              <a:rPr lang="da-DK" sz="1200" dirty="0" smtClean="0">
                <a:solidFill>
                  <a:srgbClr val="003366"/>
                </a:solidFill>
              </a:rPr>
              <a:t> lines. </a:t>
            </a:r>
            <a:r>
              <a:rPr lang="da-DK" sz="1200" dirty="0" err="1" smtClean="0">
                <a:solidFill>
                  <a:srgbClr val="003366"/>
                </a:solidFill>
              </a:rPr>
              <a:t>Employees</a:t>
            </a:r>
            <a:r>
              <a:rPr lang="da-DK" sz="1200" dirty="0" smtClean="0">
                <a:solidFill>
                  <a:srgbClr val="003366"/>
                </a:solidFill>
              </a:rPr>
              <a:t> have  </a:t>
            </a:r>
            <a:r>
              <a:rPr lang="da-DK" sz="1200" dirty="0" err="1" smtClean="0">
                <a:solidFill>
                  <a:srgbClr val="003366"/>
                </a:solidFill>
              </a:rPr>
              <a:t>responsibility</a:t>
            </a:r>
            <a:r>
              <a:rPr lang="da-DK" sz="1200" dirty="0" smtClean="0">
                <a:solidFill>
                  <a:srgbClr val="003366"/>
                </a:solidFill>
              </a:rPr>
              <a:t> for </a:t>
            </a:r>
            <a:r>
              <a:rPr lang="da-DK" sz="1200" dirty="0" err="1" smtClean="0">
                <a:solidFill>
                  <a:srgbClr val="003366"/>
                </a:solidFill>
              </a:rPr>
              <a:t>their</a:t>
            </a:r>
            <a:r>
              <a:rPr lang="da-DK" sz="1200" dirty="0" smtClean="0">
                <a:solidFill>
                  <a:srgbClr val="003366"/>
                </a:solidFill>
              </a:rPr>
              <a:t> </a:t>
            </a:r>
            <a:r>
              <a:rPr lang="da-DK" sz="1200" dirty="0" err="1" smtClean="0">
                <a:solidFill>
                  <a:srgbClr val="003366"/>
                </a:solidFill>
              </a:rPr>
              <a:t>customers</a:t>
            </a:r>
            <a:r>
              <a:rPr lang="da-DK" sz="1200" dirty="0" smtClean="0">
                <a:solidFill>
                  <a:srgbClr val="003366"/>
                </a:solidFill>
              </a:rPr>
              <a:t>, </a:t>
            </a:r>
            <a:r>
              <a:rPr lang="da-DK" sz="1200" dirty="0" err="1" smtClean="0">
                <a:solidFill>
                  <a:srgbClr val="003366"/>
                </a:solidFill>
              </a:rPr>
              <a:t>which</a:t>
            </a:r>
            <a:r>
              <a:rPr lang="da-DK" sz="1200" dirty="0" smtClean="0">
                <a:solidFill>
                  <a:srgbClr val="003366"/>
                </a:solidFill>
              </a:rPr>
              <a:t> </a:t>
            </a:r>
            <a:r>
              <a:rPr lang="da-DK" sz="1200" dirty="0" err="1" smtClean="0">
                <a:solidFill>
                  <a:srgbClr val="003366"/>
                </a:solidFill>
              </a:rPr>
              <a:t>leads</a:t>
            </a:r>
            <a:r>
              <a:rPr lang="da-DK" sz="1200" dirty="0" smtClean="0">
                <a:solidFill>
                  <a:srgbClr val="003366"/>
                </a:solidFill>
              </a:rPr>
              <a:t> to </a:t>
            </a:r>
            <a:r>
              <a:rPr lang="da-DK" sz="1200" dirty="0" err="1" smtClean="0">
                <a:solidFill>
                  <a:srgbClr val="003366"/>
                </a:solidFill>
              </a:rPr>
              <a:t>better</a:t>
            </a:r>
            <a:r>
              <a:rPr lang="da-DK" sz="1200" dirty="0" smtClean="0">
                <a:solidFill>
                  <a:srgbClr val="003366"/>
                </a:solidFill>
              </a:rPr>
              <a:t> </a:t>
            </a:r>
            <a:r>
              <a:rPr lang="da-DK" sz="1200" dirty="0" err="1" smtClean="0">
                <a:solidFill>
                  <a:srgbClr val="003366"/>
                </a:solidFill>
              </a:rPr>
              <a:t>understanding</a:t>
            </a:r>
            <a:r>
              <a:rPr lang="da-DK" sz="1200" dirty="0" smtClean="0">
                <a:solidFill>
                  <a:srgbClr val="003366"/>
                </a:solidFill>
              </a:rPr>
              <a:t> of </a:t>
            </a:r>
            <a:r>
              <a:rPr lang="da-DK" sz="1200" dirty="0" err="1" smtClean="0">
                <a:solidFill>
                  <a:srgbClr val="003366"/>
                </a:solidFill>
              </a:rPr>
              <a:t>customer’s</a:t>
            </a:r>
            <a:r>
              <a:rPr lang="da-DK" sz="1200" dirty="0" smtClean="0">
                <a:solidFill>
                  <a:srgbClr val="003366"/>
                </a:solidFill>
              </a:rPr>
              <a:t> </a:t>
            </a:r>
            <a:r>
              <a:rPr lang="da-DK" sz="1200" dirty="0" err="1" smtClean="0">
                <a:solidFill>
                  <a:srgbClr val="003366"/>
                </a:solidFill>
              </a:rPr>
              <a:t>needs</a:t>
            </a:r>
            <a:r>
              <a:rPr lang="da-DK" sz="1200" dirty="0" smtClean="0">
                <a:solidFill>
                  <a:srgbClr val="003366"/>
                </a:solidFill>
              </a:rPr>
              <a:t>. </a:t>
            </a:r>
            <a:r>
              <a:rPr lang="da-DK" sz="1200" dirty="0" err="1" smtClean="0">
                <a:solidFill>
                  <a:srgbClr val="003366"/>
                </a:solidFill>
              </a:rPr>
              <a:t>Our</a:t>
            </a:r>
            <a:r>
              <a:rPr lang="da-DK" sz="1200" dirty="0" smtClean="0">
                <a:solidFill>
                  <a:srgbClr val="003366"/>
                </a:solidFill>
              </a:rPr>
              <a:t> </a:t>
            </a:r>
            <a:r>
              <a:rPr lang="da-DK" sz="1200" dirty="0" err="1" smtClean="0">
                <a:solidFill>
                  <a:srgbClr val="003366"/>
                </a:solidFill>
              </a:rPr>
              <a:t>flexibility</a:t>
            </a:r>
            <a:r>
              <a:rPr lang="da-DK" sz="1200" dirty="0" smtClean="0">
                <a:solidFill>
                  <a:srgbClr val="003366"/>
                </a:solidFill>
              </a:rPr>
              <a:t> is </a:t>
            </a:r>
            <a:r>
              <a:rPr lang="da-DK" sz="1200" dirty="0" err="1" smtClean="0">
                <a:solidFill>
                  <a:srgbClr val="003366"/>
                </a:solidFill>
              </a:rPr>
              <a:t>emphasized</a:t>
            </a:r>
            <a:r>
              <a:rPr lang="da-DK" sz="1200" dirty="0" smtClean="0">
                <a:solidFill>
                  <a:srgbClr val="003366"/>
                </a:solidFill>
              </a:rPr>
              <a:t> by </a:t>
            </a:r>
            <a:r>
              <a:rPr lang="da-DK" sz="1200" dirty="0" err="1" smtClean="0">
                <a:solidFill>
                  <a:srgbClr val="003366"/>
                </a:solidFill>
              </a:rPr>
              <a:t>customers</a:t>
            </a:r>
            <a:r>
              <a:rPr lang="da-DK" sz="1200" dirty="0" smtClean="0">
                <a:solidFill>
                  <a:srgbClr val="003366"/>
                </a:solidFill>
              </a:rPr>
              <a:t> in </a:t>
            </a:r>
            <a:r>
              <a:rPr lang="da-DK" sz="1200" dirty="0" err="1" smtClean="0">
                <a:solidFill>
                  <a:srgbClr val="003366"/>
                </a:solidFill>
              </a:rPr>
              <a:t>our</a:t>
            </a:r>
            <a:r>
              <a:rPr lang="da-DK" sz="1200" dirty="0" smtClean="0">
                <a:solidFill>
                  <a:srgbClr val="003366"/>
                </a:solidFill>
              </a:rPr>
              <a:t> </a:t>
            </a:r>
            <a:r>
              <a:rPr lang="da-DK" sz="1200" dirty="0" err="1" smtClean="0">
                <a:solidFill>
                  <a:srgbClr val="003366"/>
                </a:solidFill>
              </a:rPr>
              <a:t>systematic</a:t>
            </a:r>
            <a:r>
              <a:rPr lang="da-DK" sz="1200" dirty="0" smtClean="0">
                <a:solidFill>
                  <a:srgbClr val="003366"/>
                </a:solidFill>
              </a:rPr>
              <a:t> </a:t>
            </a:r>
            <a:r>
              <a:rPr lang="da-DK" sz="1200" dirty="0" err="1" smtClean="0">
                <a:solidFill>
                  <a:srgbClr val="003366"/>
                </a:solidFill>
              </a:rPr>
              <a:t>customer</a:t>
            </a:r>
            <a:r>
              <a:rPr lang="da-DK" sz="1200" dirty="0" smtClean="0">
                <a:solidFill>
                  <a:srgbClr val="003366"/>
                </a:solidFill>
              </a:rPr>
              <a:t> satis-</a:t>
            </a:r>
            <a:r>
              <a:rPr lang="da-DK" sz="1200" dirty="0" err="1" smtClean="0">
                <a:solidFill>
                  <a:srgbClr val="003366"/>
                </a:solidFill>
              </a:rPr>
              <a:t>faction</a:t>
            </a:r>
            <a:r>
              <a:rPr lang="da-DK" sz="1200" dirty="0" smtClean="0">
                <a:solidFill>
                  <a:srgbClr val="003366"/>
                </a:solidFill>
              </a:rPr>
              <a:t> </a:t>
            </a:r>
            <a:r>
              <a:rPr lang="da-DK" sz="1200" dirty="0" err="1" smtClean="0">
                <a:solidFill>
                  <a:srgbClr val="003366"/>
                </a:solidFill>
              </a:rPr>
              <a:t>surveys</a:t>
            </a:r>
            <a:r>
              <a:rPr lang="da-DK" sz="1200" dirty="0" smtClean="0">
                <a:solidFill>
                  <a:srgbClr val="003366"/>
                </a:solidFill>
              </a:rPr>
              <a:t>.</a:t>
            </a:r>
            <a:endParaRPr lang="da-DK" dirty="0" smtClean="0"/>
          </a:p>
          <a:p>
            <a:pPr marL="171450" lvl="0" indent="-171450">
              <a:buFont typeface="Arial" pitchFamily="34" charset="0"/>
              <a:buChar char="•"/>
            </a:pPr>
            <a:r>
              <a:rPr lang="da-DK" dirty="0" smtClean="0"/>
              <a:t>Security of </a:t>
            </a:r>
            <a:r>
              <a:rPr lang="da-DK" dirty="0" err="1" smtClean="0"/>
              <a:t>documentation</a:t>
            </a:r>
            <a:endParaRPr lang="da-DK" dirty="0" smtClean="0"/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a-DK" sz="1200" dirty="0" err="1" smtClean="0">
                <a:solidFill>
                  <a:srgbClr val="003366"/>
                </a:solidFill>
              </a:rPr>
              <a:t>Why</a:t>
            </a:r>
            <a:r>
              <a:rPr lang="da-DK" sz="1200" dirty="0" smtClean="0">
                <a:solidFill>
                  <a:srgbClr val="003366"/>
                </a:solidFill>
              </a:rPr>
              <a:t> is Berendsen </a:t>
            </a:r>
            <a:r>
              <a:rPr lang="da-DK" sz="1200" dirty="0" err="1" smtClean="0">
                <a:solidFill>
                  <a:srgbClr val="003366"/>
                </a:solidFill>
              </a:rPr>
              <a:t>different</a:t>
            </a:r>
            <a:r>
              <a:rPr lang="da-DK" sz="1200" dirty="0" smtClean="0">
                <a:solidFill>
                  <a:srgbClr val="003366"/>
                </a:solidFill>
              </a:rPr>
              <a:t>? – </a:t>
            </a:r>
            <a:r>
              <a:rPr lang="da-DK" sz="1200" dirty="0" err="1" smtClean="0">
                <a:solidFill>
                  <a:srgbClr val="003366"/>
                </a:solidFill>
              </a:rPr>
              <a:t>Because</a:t>
            </a:r>
            <a:r>
              <a:rPr lang="da-DK" sz="1200" dirty="0" smtClean="0">
                <a:solidFill>
                  <a:srgbClr val="003366"/>
                </a:solidFill>
              </a:rPr>
              <a:t> </a:t>
            </a:r>
            <a:r>
              <a:rPr lang="da-DK" sz="1200" dirty="0" err="1" smtClean="0">
                <a:solidFill>
                  <a:srgbClr val="003366"/>
                </a:solidFill>
              </a:rPr>
              <a:t>we</a:t>
            </a:r>
            <a:r>
              <a:rPr lang="da-DK" sz="1200" dirty="0" smtClean="0">
                <a:solidFill>
                  <a:srgbClr val="003366"/>
                </a:solidFill>
              </a:rPr>
              <a:t> </a:t>
            </a:r>
            <a:r>
              <a:rPr lang="da-DK" sz="1200" dirty="0" err="1" smtClean="0">
                <a:solidFill>
                  <a:srgbClr val="003366"/>
                </a:solidFill>
              </a:rPr>
              <a:t>can</a:t>
            </a:r>
            <a:r>
              <a:rPr lang="da-DK" sz="1200" dirty="0" smtClean="0">
                <a:solidFill>
                  <a:srgbClr val="003366"/>
                </a:solidFill>
              </a:rPr>
              <a:t> </a:t>
            </a:r>
            <a:r>
              <a:rPr lang="da-DK" sz="1200" dirty="0" err="1" smtClean="0">
                <a:solidFill>
                  <a:srgbClr val="003366"/>
                </a:solidFill>
              </a:rPr>
              <a:t>document</a:t>
            </a:r>
            <a:r>
              <a:rPr lang="da-DK" sz="1200" dirty="0" smtClean="0">
                <a:solidFill>
                  <a:srgbClr val="003366"/>
                </a:solidFill>
              </a:rPr>
              <a:t> all </a:t>
            </a:r>
            <a:r>
              <a:rPr lang="da-DK" sz="1200" dirty="0" err="1" smtClean="0">
                <a:solidFill>
                  <a:srgbClr val="003366"/>
                </a:solidFill>
              </a:rPr>
              <a:t>we</a:t>
            </a:r>
            <a:r>
              <a:rPr lang="da-DK" sz="1200" dirty="0" smtClean="0">
                <a:solidFill>
                  <a:srgbClr val="003366"/>
                </a:solidFill>
              </a:rPr>
              <a:t> </a:t>
            </a:r>
            <a:r>
              <a:rPr lang="da-DK" sz="1200" dirty="0" err="1" smtClean="0">
                <a:solidFill>
                  <a:srgbClr val="003366"/>
                </a:solidFill>
              </a:rPr>
              <a:t>say</a:t>
            </a:r>
            <a:r>
              <a:rPr lang="da-DK" sz="1200" dirty="0" smtClean="0">
                <a:solidFill>
                  <a:srgbClr val="003366"/>
                </a:solidFill>
              </a:rPr>
              <a:t>.</a:t>
            </a:r>
            <a:endParaRPr lang="da-DK" dirty="0" smtClean="0"/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FCE81-9374-469C-9FC3-00A6728CB09C}" type="slidenum">
              <a:rPr lang="da-DK" smtClean="0"/>
              <a:pPr/>
              <a:t>27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769394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Waste management?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FCE81-9374-469C-9FC3-00A6728CB09C}" type="slidenum">
              <a:rPr lang="da-DK" smtClean="0"/>
              <a:pPr/>
              <a:t>31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41140664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3" y="4716911"/>
            <a:ext cx="5438791" cy="4466164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da-DK" dirty="0" smtClean="0">
                <a:latin typeface="Arial" charset="0"/>
              </a:rPr>
              <a:t>NOTE - Only show customers</a:t>
            </a:r>
            <a:r>
              <a:rPr lang="da-DK" baseline="0" dirty="0" smtClean="0">
                <a:latin typeface="Arial" charset="0"/>
              </a:rPr>
              <a:t> who have approved to be named </a:t>
            </a:r>
          </a:p>
          <a:p>
            <a:pPr>
              <a:spcBef>
                <a:spcPct val="0"/>
              </a:spcBef>
            </a:pPr>
            <a:r>
              <a:rPr lang="da-DK" baseline="0" dirty="0" smtClean="0">
                <a:latin typeface="Arial" charset="0"/>
              </a:rPr>
              <a:t>Mention others perhaps only in word. </a:t>
            </a:r>
            <a:endParaRPr lang="da-DK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667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 dirty="0" err="1" smtClean="0"/>
              <a:t>Cleanroom</a:t>
            </a:r>
            <a:r>
              <a:rPr lang="da-DK" b="1" baseline="0" dirty="0" smtClean="0"/>
              <a:t> </a:t>
            </a:r>
            <a:r>
              <a:rPr lang="da-DK" b="1" baseline="0" dirty="0" err="1" smtClean="0"/>
              <a:t>laundry</a:t>
            </a:r>
            <a:r>
              <a:rPr lang="da-DK" b="1" baseline="0" dirty="0" smtClean="0"/>
              <a:t>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a-DK" dirty="0" err="1" smtClean="0"/>
              <a:t>Laundry</a:t>
            </a:r>
            <a:r>
              <a:rPr lang="da-DK" dirty="0" smtClean="0"/>
              <a:t> in a </a:t>
            </a:r>
            <a:r>
              <a:rPr lang="da-DK" dirty="0" err="1" smtClean="0"/>
              <a:t>cleanroom</a:t>
            </a:r>
            <a:r>
              <a:rPr lang="da-DK" dirty="0" smtClean="0"/>
              <a:t> </a:t>
            </a:r>
            <a:r>
              <a:rPr lang="da-DK" dirty="0" err="1" smtClean="0"/>
              <a:t>environment</a:t>
            </a:r>
            <a:r>
              <a:rPr lang="da-DK" dirty="0" smtClean="0"/>
              <a:t> with </a:t>
            </a:r>
            <a:r>
              <a:rPr lang="da-DK" dirty="0" err="1" smtClean="0"/>
              <a:t>controlled</a:t>
            </a:r>
            <a:r>
              <a:rPr lang="da-DK" dirty="0" smtClean="0"/>
              <a:t> </a:t>
            </a:r>
            <a:r>
              <a:rPr lang="da-DK" dirty="0" err="1" smtClean="0"/>
              <a:t>bacteria</a:t>
            </a:r>
            <a:r>
              <a:rPr lang="da-DK" dirty="0" smtClean="0"/>
              <a:t> and</a:t>
            </a:r>
            <a:r>
              <a:rPr lang="da-DK" baseline="0" dirty="0" smtClean="0"/>
              <a:t> </a:t>
            </a:r>
            <a:r>
              <a:rPr lang="da-DK" baseline="0" dirty="0" err="1" smtClean="0"/>
              <a:t>particle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level</a:t>
            </a:r>
            <a:r>
              <a:rPr lang="da-DK" baseline="0" dirty="0" smtClean="0"/>
              <a:t>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a-DK" baseline="0" dirty="0" err="1" smtClean="0"/>
              <a:t>Continuous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calibrating</a:t>
            </a:r>
            <a:r>
              <a:rPr lang="da-DK" baseline="0" dirty="0" smtClean="0"/>
              <a:t> of </a:t>
            </a:r>
            <a:r>
              <a:rPr lang="da-DK" baseline="0" dirty="0" err="1" smtClean="0"/>
              <a:t>process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equipment</a:t>
            </a:r>
            <a:r>
              <a:rPr lang="da-DK" baseline="0" dirty="0" smtClean="0"/>
              <a:t> and </a:t>
            </a:r>
            <a:r>
              <a:rPr lang="da-DK" baseline="0" dirty="0" err="1" smtClean="0"/>
              <a:t>validation</a:t>
            </a:r>
            <a:r>
              <a:rPr lang="da-DK" baseline="0" dirty="0" smtClean="0"/>
              <a:t> of the plant.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a-DK" baseline="0" dirty="0" err="1" smtClean="0"/>
              <a:t>Continuous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particle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control</a:t>
            </a:r>
            <a:r>
              <a:rPr lang="da-DK" baseline="0" dirty="0" smtClean="0"/>
              <a:t> in the air.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a-DK" baseline="0" dirty="0" err="1" smtClean="0"/>
              <a:t>Autoclave</a:t>
            </a:r>
            <a:r>
              <a:rPr lang="da-DK" baseline="0" dirty="0" smtClean="0"/>
              <a:t> or </a:t>
            </a:r>
            <a:r>
              <a:rPr lang="da-DK" baseline="0" dirty="0" err="1" smtClean="0"/>
              <a:t>vacuum</a:t>
            </a:r>
            <a:r>
              <a:rPr lang="da-DK" baseline="0" dirty="0" smtClean="0"/>
              <a:t> </a:t>
            </a:r>
            <a:r>
              <a:rPr lang="da-DK" baseline="0" dirty="0" err="1" smtClean="0"/>
              <a:t>packaging</a:t>
            </a:r>
            <a:r>
              <a:rPr lang="da-DK" baseline="0" dirty="0" smtClean="0"/>
              <a:t> of </a:t>
            </a:r>
            <a:r>
              <a:rPr lang="da-DK" baseline="0" dirty="0" err="1" smtClean="0"/>
              <a:t>textiles</a:t>
            </a:r>
            <a:r>
              <a:rPr lang="da-DK" baseline="0" dirty="0" smtClean="0"/>
              <a:t>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a-DK" baseline="0" dirty="0" err="1" smtClean="0"/>
              <a:t>Process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monitoring</a:t>
            </a:r>
            <a:r>
              <a:rPr lang="da-DK" baseline="0" dirty="0" smtClean="0"/>
              <a:t> by BMS.</a:t>
            </a:r>
          </a:p>
          <a:p>
            <a:pPr marL="0" indent="0">
              <a:buFont typeface="Arial" pitchFamily="34" charset="0"/>
              <a:buNone/>
            </a:pPr>
            <a:endParaRPr lang="da-DK" baseline="0" dirty="0" smtClean="0"/>
          </a:p>
          <a:p>
            <a:pPr marL="0" indent="0">
              <a:buFont typeface="Arial" pitchFamily="34" charset="0"/>
              <a:buNone/>
            </a:pPr>
            <a:r>
              <a:rPr lang="da-DK" b="1" baseline="0" dirty="0" smtClean="0"/>
              <a:t>Controlled laundry: CNC – Controlled Not Classified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a-DK" dirty="0" err="1" smtClean="0"/>
              <a:t>Physical</a:t>
            </a:r>
            <a:r>
              <a:rPr lang="da-DK" dirty="0" smtClean="0"/>
              <a:t> separation </a:t>
            </a:r>
            <a:r>
              <a:rPr lang="da-DK" dirty="0" err="1" smtClean="0"/>
              <a:t>between</a:t>
            </a:r>
            <a:r>
              <a:rPr lang="da-DK" dirty="0" smtClean="0"/>
              <a:t> </a:t>
            </a:r>
            <a:r>
              <a:rPr lang="da-DK" dirty="0" err="1" smtClean="0"/>
              <a:t>dirty</a:t>
            </a:r>
            <a:r>
              <a:rPr lang="da-DK" dirty="0" smtClean="0"/>
              <a:t>/</a:t>
            </a:r>
            <a:r>
              <a:rPr lang="da-DK" dirty="0" err="1" smtClean="0"/>
              <a:t>clean</a:t>
            </a:r>
            <a:r>
              <a:rPr lang="da-DK" dirty="0" smtClean="0"/>
              <a:t> </a:t>
            </a:r>
            <a:r>
              <a:rPr lang="da-DK" dirty="0" err="1" smtClean="0"/>
              <a:t>areas</a:t>
            </a:r>
            <a:r>
              <a:rPr lang="da-DK" dirty="0" smtClean="0"/>
              <a:t> as </a:t>
            </a:r>
            <a:r>
              <a:rPr lang="da-DK" dirty="0" err="1" smtClean="0"/>
              <a:t>well</a:t>
            </a:r>
            <a:r>
              <a:rPr lang="da-DK" dirty="0" smtClean="0"/>
              <a:t> as </a:t>
            </a:r>
            <a:r>
              <a:rPr lang="da-DK" dirty="0" err="1" smtClean="0"/>
              <a:t>between</a:t>
            </a:r>
            <a:r>
              <a:rPr lang="da-DK" dirty="0" smtClean="0"/>
              <a:t> </a:t>
            </a:r>
            <a:r>
              <a:rPr lang="da-DK" dirty="0" err="1" smtClean="0"/>
              <a:t>different</a:t>
            </a:r>
            <a:r>
              <a:rPr lang="da-DK" dirty="0" smtClean="0"/>
              <a:t> lines.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a-DK" dirty="0" err="1" smtClean="0"/>
              <a:t>Sluices</a:t>
            </a:r>
            <a:r>
              <a:rPr lang="da-DK" dirty="0" smtClean="0"/>
              <a:t> for </a:t>
            </a:r>
            <a:r>
              <a:rPr lang="da-DK" dirty="0" err="1" smtClean="0"/>
              <a:t>entry</a:t>
            </a:r>
            <a:r>
              <a:rPr lang="da-DK" dirty="0" smtClean="0"/>
              <a:t> and exit for </a:t>
            </a:r>
            <a:r>
              <a:rPr lang="da-DK" dirty="0" err="1" smtClean="0"/>
              <a:t>personnel</a:t>
            </a:r>
            <a:r>
              <a:rPr lang="da-DK" dirty="0" smtClean="0"/>
              <a:t> and </a:t>
            </a:r>
            <a:r>
              <a:rPr lang="da-DK" dirty="0" err="1" smtClean="0"/>
              <a:t>clothing</a:t>
            </a:r>
            <a:r>
              <a:rPr lang="da-DK" dirty="0" smtClean="0"/>
              <a:t>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a-DK" dirty="0" smtClean="0"/>
              <a:t>Focus on </a:t>
            </a:r>
            <a:r>
              <a:rPr lang="da-DK" dirty="0" err="1" smtClean="0"/>
              <a:t>employee</a:t>
            </a:r>
            <a:r>
              <a:rPr lang="da-DK" dirty="0" smtClean="0"/>
              <a:t> </a:t>
            </a:r>
            <a:r>
              <a:rPr lang="da-DK" dirty="0" err="1" smtClean="0"/>
              <a:t>behavior</a:t>
            </a:r>
            <a:r>
              <a:rPr lang="da-DK" dirty="0" smtClean="0"/>
              <a:t> at the </a:t>
            </a:r>
            <a:r>
              <a:rPr lang="da-DK" dirty="0" err="1" smtClean="0"/>
              <a:t>sluices</a:t>
            </a:r>
            <a:r>
              <a:rPr lang="da-DK" dirty="0" smtClean="0"/>
              <a:t> and in </a:t>
            </a:r>
            <a:r>
              <a:rPr lang="da-DK" dirty="0" err="1" smtClean="0"/>
              <a:t>production</a:t>
            </a:r>
            <a:r>
              <a:rPr lang="da-DK" dirty="0" smtClean="0"/>
              <a:t>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a-DK" dirty="0" smtClean="0"/>
              <a:t>Permanent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bacteriological</a:t>
            </a:r>
            <a:r>
              <a:rPr lang="da-DK" baseline="0" dirty="0" smtClean="0"/>
              <a:t> </a:t>
            </a:r>
            <a:r>
              <a:rPr lang="da-DK" baseline="0" dirty="0" err="1" smtClean="0"/>
              <a:t>measurements</a:t>
            </a:r>
            <a:r>
              <a:rPr lang="da-DK" baseline="0" dirty="0" smtClean="0"/>
              <a:t> at </a:t>
            </a:r>
            <a:r>
              <a:rPr lang="da-DK" baseline="0" dirty="0" err="1" smtClean="0"/>
              <a:t>critical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control</a:t>
            </a:r>
            <a:r>
              <a:rPr lang="da-DK" baseline="0" dirty="0" smtClean="0"/>
              <a:t> points.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a-DK" baseline="0" dirty="0" err="1" smtClean="0"/>
              <a:t>Certified</a:t>
            </a:r>
            <a:r>
              <a:rPr lang="da-DK" baseline="0" dirty="0" smtClean="0"/>
              <a:t> by ISO 22000 (HACCP) and </a:t>
            </a:r>
            <a:r>
              <a:rPr lang="da-DK" baseline="0" dirty="0" err="1" smtClean="0"/>
              <a:t>validated</a:t>
            </a:r>
            <a:r>
              <a:rPr lang="da-DK" baseline="0" dirty="0" smtClean="0"/>
              <a:t> by ISO 14644-1.</a:t>
            </a:r>
          </a:p>
          <a:p>
            <a:pPr marL="0" indent="0">
              <a:buFont typeface="Arial" pitchFamily="34" charset="0"/>
              <a:buNone/>
            </a:pPr>
            <a:endParaRPr lang="da-DK" baseline="0" dirty="0" smtClean="0"/>
          </a:p>
          <a:p>
            <a:pPr marL="0" indent="0">
              <a:buFont typeface="Arial" pitchFamily="34" charset="0"/>
              <a:buNone/>
            </a:pPr>
            <a:r>
              <a:rPr lang="da-DK" b="1" baseline="0" dirty="0" err="1" smtClean="0"/>
              <a:t>Hygienic</a:t>
            </a:r>
            <a:r>
              <a:rPr lang="da-DK" b="1" baseline="0" dirty="0" smtClean="0"/>
              <a:t> </a:t>
            </a:r>
            <a:r>
              <a:rPr lang="da-DK" b="1" baseline="0" dirty="0" err="1" smtClean="0"/>
              <a:t>laundry</a:t>
            </a:r>
            <a:r>
              <a:rPr lang="da-DK" b="1" baseline="0" dirty="0" smtClean="0"/>
              <a:t>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a-DK" b="0" baseline="0" dirty="0" err="1" smtClean="0"/>
              <a:t>Controlled</a:t>
            </a:r>
            <a:r>
              <a:rPr lang="da-DK" b="0" baseline="0" dirty="0" smtClean="0"/>
              <a:t> </a:t>
            </a:r>
            <a:r>
              <a:rPr lang="da-DK" b="0" baseline="0" dirty="0" err="1" smtClean="0"/>
              <a:t>airflow</a:t>
            </a:r>
            <a:r>
              <a:rPr lang="da-DK" b="0" baseline="0" dirty="0" smtClean="0"/>
              <a:t> from </a:t>
            </a:r>
            <a:r>
              <a:rPr lang="da-DK" b="0" baseline="0" dirty="0" err="1" smtClean="0"/>
              <a:t>clean</a:t>
            </a:r>
            <a:r>
              <a:rPr lang="da-DK" b="0" baseline="0" dirty="0" smtClean="0"/>
              <a:t> to </a:t>
            </a:r>
            <a:r>
              <a:rPr lang="da-DK" b="0" baseline="0" dirty="0" err="1" smtClean="0"/>
              <a:t>unclean</a:t>
            </a:r>
            <a:r>
              <a:rPr lang="da-DK" b="0" baseline="0" dirty="0" smtClean="0"/>
              <a:t> </a:t>
            </a:r>
            <a:r>
              <a:rPr lang="da-DK" b="0" baseline="0" dirty="0" err="1" smtClean="0"/>
              <a:t>production</a:t>
            </a:r>
            <a:r>
              <a:rPr lang="da-DK" b="0" baseline="0" dirty="0" smtClean="0"/>
              <a:t> </a:t>
            </a:r>
            <a:r>
              <a:rPr lang="da-DK" b="0" baseline="0" dirty="0" err="1" smtClean="0"/>
              <a:t>area</a:t>
            </a:r>
            <a:r>
              <a:rPr lang="da-DK" b="0" baseline="0" dirty="0" smtClean="0"/>
              <a:t>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a-DK" b="0" baseline="0" dirty="0" err="1" smtClean="0"/>
              <a:t>Physical</a:t>
            </a:r>
            <a:r>
              <a:rPr lang="da-DK" b="0" baseline="0" dirty="0" smtClean="0"/>
              <a:t> separation </a:t>
            </a:r>
            <a:r>
              <a:rPr lang="da-DK" b="0" baseline="0" dirty="0" err="1" smtClean="0"/>
              <a:t>between</a:t>
            </a:r>
            <a:r>
              <a:rPr lang="da-DK" b="0" baseline="0" dirty="0" smtClean="0"/>
              <a:t> </a:t>
            </a:r>
            <a:r>
              <a:rPr lang="da-DK" b="0" baseline="0" dirty="0" err="1" smtClean="0"/>
              <a:t>clean</a:t>
            </a:r>
            <a:r>
              <a:rPr lang="da-DK" b="0" baseline="0" dirty="0" smtClean="0"/>
              <a:t> and </a:t>
            </a:r>
            <a:r>
              <a:rPr lang="da-DK" b="0" baseline="0" dirty="0" err="1" smtClean="0"/>
              <a:t>unclean</a:t>
            </a:r>
            <a:r>
              <a:rPr lang="da-DK" b="0" baseline="0" dirty="0" smtClean="0"/>
              <a:t> </a:t>
            </a:r>
            <a:r>
              <a:rPr lang="da-DK" b="0" baseline="0" dirty="0" err="1" smtClean="0"/>
              <a:t>production</a:t>
            </a:r>
            <a:r>
              <a:rPr lang="da-DK" b="0" baseline="0" dirty="0" smtClean="0"/>
              <a:t> </a:t>
            </a:r>
            <a:r>
              <a:rPr lang="da-DK" b="0" baseline="0" dirty="0" err="1" smtClean="0"/>
              <a:t>area</a:t>
            </a:r>
            <a:r>
              <a:rPr lang="da-DK" b="0" baseline="0" dirty="0" smtClean="0"/>
              <a:t>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a-DK" b="0" baseline="0" dirty="0" smtClean="0"/>
              <a:t>Barrier </a:t>
            </a:r>
            <a:r>
              <a:rPr lang="da-DK" b="0" baseline="0" dirty="0" err="1" smtClean="0"/>
              <a:t>washing</a:t>
            </a:r>
            <a:r>
              <a:rPr lang="da-DK" b="0" baseline="0" dirty="0" smtClean="0"/>
              <a:t> </a:t>
            </a:r>
            <a:r>
              <a:rPr lang="da-DK" b="0" baseline="0" dirty="0" err="1" smtClean="0"/>
              <a:t>mashines</a:t>
            </a:r>
            <a:r>
              <a:rPr lang="da-DK" b="0" baseline="0" dirty="0" smtClean="0"/>
              <a:t> </a:t>
            </a:r>
            <a:r>
              <a:rPr lang="da-DK" b="0" baseline="0" dirty="0" err="1" smtClean="0"/>
              <a:t>built</a:t>
            </a:r>
            <a:r>
              <a:rPr lang="da-DK" b="0" baseline="0" dirty="0" smtClean="0"/>
              <a:t> </a:t>
            </a:r>
            <a:r>
              <a:rPr lang="da-DK" b="0" baseline="0" dirty="0" err="1" smtClean="0"/>
              <a:t>into</a:t>
            </a:r>
            <a:r>
              <a:rPr lang="da-DK" b="0" baseline="0" dirty="0" smtClean="0"/>
              <a:t> the </a:t>
            </a:r>
            <a:r>
              <a:rPr lang="da-DK" b="0" baseline="0" dirty="0" err="1" smtClean="0"/>
              <a:t>wall</a:t>
            </a:r>
            <a:r>
              <a:rPr lang="da-DK" b="0" baseline="0" dirty="0" smtClean="0"/>
              <a:t> </a:t>
            </a:r>
            <a:r>
              <a:rPr lang="da-DK" b="0" baseline="0" dirty="0" err="1" smtClean="0"/>
              <a:t>between</a:t>
            </a:r>
            <a:r>
              <a:rPr lang="da-DK" b="0" baseline="0" dirty="0" smtClean="0"/>
              <a:t> </a:t>
            </a:r>
            <a:r>
              <a:rPr lang="da-DK" b="0" baseline="0" dirty="0" err="1" smtClean="0"/>
              <a:t>sorting</a:t>
            </a:r>
            <a:r>
              <a:rPr lang="da-DK" b="0" baseline="0" dirty="0" smtClean="0"/>
              <a:t> and </a:t>
            </a:r>
            <a:r>
              <a:rPr lang="da-DK" b="0" baseline="0" dirty="0" err="1" smtClean="0"/>
              <a:t>folding</a:t>
            </a:r>
            <a:r>
              <a:rPr lang="da-DK" b="0" baseline="0" dirty="0" smtClean="0"/>
              <a:t>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a-DK" b="0" baseline="0" dirty="0" err="1" smtClean="0"/>
              <a:t>Hygiene</a:t>
            </a:r>
            <a:r>
              <a:rPr lang="da-DK" b="0" baseline="0" dirty="0" smtClean="0"/>
              <a:t> and </a:t>
            </a:r>
            <a:r>
              <a:rPr lang="da-DK" b="0" baseline="0" dirty="0" err="1" smtClean="0"/>
              <a:t>behavioral</a:t>
            </a:r>
            <a:r>
              <a:rPr lang="da-DK" b="0" baseline="0" dirty="0" smtClean="0"/>
              <a:t> </a:t>
            </a:r>
            <a:r>
              <a:rPr lang="da-DK" b="0" baseline="0" dirty="0" err="1" smtClean="0"/>
              <a:t>descriptions</a:t>
            </a:r>
            <a:r>
              <a:rPr lang="da-DK" b="0" baseline="0" dirty="0" smtClean="0"/>
              <a:t> for all </a:t>
            </a:r>
            <a:r>
              <a:rPr lang="da-DK" b="0" baseline="0" dirty="0" err="1" smtClean="0"/>
              <a:t>employees</a:t>
            </a:r>
            <a:r>
              <a:rPr lang="da-DK" b="0" baseline="0" dirty="0" smtClean="0"/>
              <a:t>.</a:t>
            </a:r>
          </a:p>
          <a:p>
            <a:pPr marL="171450" indent="-171450">
              <a:buFont typeface="Arial" pitchFamily="34" charset="0"/>
              <a:buChar char="•"/>
            </a:pPr>
            <a:endParaRPr lang="da-DK" b="0" baseline="0" dirty="0" smtClean="0"/>
          </a:p>
          <a:p>
            <a:pPr marL="0" indent="0">
              <a:buFont typeface="Arial" pitchFamily="34" charset="0"/>
              <a:buNone/>
            </a:pPr>
            <a:r>
              <a:rPr lang="da-DK" b="1" baseline="0" dirty="0" smtClean="0"/>
              <a:t>Industrial </a:t>
            </a:r>
            <a:r>
              <a:rPr lang="da-DK" b="1" baseline="0" dirty="0" err="1" smtClean="0"/>
              <a:t>laundry</a:t>
            </a:r>
            <a:r>
              <a:rPr lang="da-DK" b="1" baseline="0" dirty="0" smtClean="0"/>
              <a:t>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a-DK" b="0" baseline="0" dirty="0" err="1" smtClean="0"/>
              <a:t>Production</a:t>
            </a:r>
            <a:r>
              <a:rPr lang="da-DK" b="0" baseline="0" dirty="0" smtClean="0"/>
              <a:t> </a:t>
            </a:r>
            <a:r>
              <a:rPr lang="da-DK" b="0" baseline="0" dirty="0" err="1" smtClean="0"/>
              <a:t>process</a:t>
            </a:r>
            <a:r>
              <a:rPr lang="da-DK" b="0" baseline="0" dirty="0" smtClean="0"/>
              <a:t> to </a:t>
            </a:r>
            <a:r>
              <a:rPr lang="da-DK" b="0" baseline="0" dirty="0" err="1" smtClean="0"/>
              <a:t>ensure</a:t>
            </a:r>
            <a:r>
              <a:rPr lang="da-DK" b="0" baseline="0" dirty="0" smtClean="0"/>
              <a:t> </a:t>
            </a:r>
            <a:r>
              <a:rPr lang="da-DK" b="0" baseline="0" dirty="0" err="1" smtClean="0"/>
              <a:t>thermal</a:t>
            </a:r>
            <a:r>
              <a:rPr lang="da-DK" b="0" baseline="0" dirty="0" smtClean="0"/>
              <a:t> </a:t>
            </a:r>
            <a:r>
              <a:rPr lang="da-DK" b="0" baseline="0" dirty="0" err="1" smtClean="0"/>
              <a:t>disinfection</a:t>
            </a:r>
            <a:r>
              <a:rPr lang="da-DK" b="0" baseline="0" dirty="0" smtClean="0"/>
              <a:t>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a-DK" b="0" baseline="0" dirty="0" err="1" smtClean="0"/>
              <a:t>Visiual</a:t>
            </a:r>
            <a:r>
              <a:rPr lang="da-DK" b="0" baseline="0" dirty="0" smtClean="0"/>
              <a:t> </a:t>
            </a:r>
            <a:r>
              <a:rPr lang="da-DK" b="0" baseline="0" dirty="0" err="1" smtClean="0"/>
              <a:t>quality</a:t>
            </a:r>
            <a:r>
              <a:rPr lang="da-DK" b="0" baseline="0" dirty="0" smtClean="0"/>
              <a:t> </a:t>
            </a:r>
            <a:r>
              <a:rPr lang="da-DK" b="0" baseline="0" dirty="0" err="1" smtClean="0"/>
              <a:t>control</a:t>
            </a:r>
            <a:r>
              <a:rPr lang="da-DK" b="0" baseline="0" dirty="0" smtClean="0"/>
              <a:t>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a-DK" b="0" baseline="0" dirty="0" smtClean="0"/>
              <a:t>High </a:t>
            </a:r>
            <a:r>
              <a:rPr lang="da-DK" b="0" baseline="0" dirty="0" err="1" smtClean="0"/>
              <a:t>risk</a:t>
            </a:r>
            <a:r>
              <a:rPr lang="da-DK" b="0" baseline="0" dirty="0" smtClean="0"/>
              <a:t> of </a:t>
            </a:r>
            <a:r>
              <a:rPr lang="da-DK" b="0" baseline="0" dirty="0" err="1" smtClean="0"/>
              <a:t>cross-contamination</a:t>
            </a:r>
            <a:r>
              <a:rPr lang="da-DK" b="0" baseline="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FCE81-9374-469C-9FC3-00A6728CB09C}" type="slidenum">
              <a:rPr lang="da-DK" smtClean="0"/>
              <a:pPr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327871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ESD - ElectroStatic Discharge, EPA – ESD Protected Area, GMO – Genetically Modified</a:t>
            </a:r>
            <a:r>
              <a:rPr lang="da-DK" baseline="0" dirty="0" smtClean="0"/>
              <a:t> Organisms – some laboratories work with these and therefore have a containment procedure (not special garments but special handling/logistical procedure)</a:t>
            </a:r>
            <a:endParaRPr lang="da-DK" dirty="0" smtClean="0"/>
          </a:p>
          <a:p>
            <a:r>
              <a:rPr lang="da-DK" dirty="0" smtClean="0"/>
              <a:t>Protective garments include</a:t>
            </a:r>
            <a:r>
              <a:rPr lang="da-DK" baseline="0" dirty="0" smtClean="0"/>
              <a:t> garments for cytotoxic production and ”MicronShield” garments with small pore size for powder production.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FCE81-9374-469C-9FC3-00A6728CB09C}" type="slidenum">
              <a:rPr lang="da-DK" smtClean="0"/>
              <a:pPr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315627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06ED73-7965-4D95-96E1-0F5121C3A5BD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-</a:t>
            </a:r>
            <a:r>
              <a:rPr lang="da-DK" baseline="0" dirty="0" smtClean="0"/>
              <a:t> A team dedicated to provide best service / an organisation of specialists – even own dedicated product manager for cleanroom –ensuring contionous development of best services, products and business propositions to bring value to the customer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FCE81-9374-469C-9FC3-00A6728CB09C}" type="slidenum">
              <a:rPr lang="da-DK" smtClean="0"/>
              <a:pPr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934974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065283-C890-49FC-A05E-CD0224F3F295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a-DK" dirty="0" smtClean="0"/>
              <a:t>Use</a:t>
            </a:r>
            <a:r>
              <a:rPr lang="da-DK" baseline="0" dirty="0" smtClean="0"/>
              <a:t> time on this slide only if neccessary for explanation</a:t>
            </a:r>
            <a:endParaRPr lang="da-DK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79B717-3AF8-4D74-B800-4AF52A1BDD72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637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dirty="0" smtClean="0"/>
              <a:t>Perhaps</a:t>
            </a:r>
            <a:r>
              <a:rPr lang="en-GB" baseline="0" dirty="0" smtClean="0"/>
              <a:t> include slide with local certificates ISO 9001, 14001 etc.</a:t>
            </a:r>
            <a:endParaRPr lang="en-GB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7600" cy="6861600"/>
            <a:chOff x="0" y="0"/>
            <a:chExt cx="9147600" cy="686160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0"/>
              <a:ext cx="9147600" cy="68616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/>
            </a:p>
          </p:txBody>
        </p:sp>
        <p:pic>
          <p:nvPicPr>
            <p:cNvPr id="6" name="Picture 5" descr="BerendsenNEG.wmf"/>
            <p:cNvPicPr>
              <a:picLocks noChangeAspect="1"/>
            </p:cNvPicPr>
            <p:nvPr userDrawn="1"/>
          </p:nvPicPr>
          <p:blipFill>
            <a:blip r:embed="rId2" cstate="screen"/>
            <a:stretch>
              <a:fillRect/>
            </a:stretch>
          </p:blipFill>
          <p:spPr>
            <a:xfrm>
              <a:off x="6771600" y="442800"/>
              <a:ext cx="1887322" cy="43799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300" y="883082"/>
            <a:ext cx="5400000" cy="3074688"/>
          </a:xfrm>
          <a:ln>
            <a:noFill/>
          </a:ln>
        </p:spPr>
        <p:txBody>
          <a:bodyPr wrap="square" tIns="0" rIns="0" bIns="0">
            <a:spAutoFit/>
          </a:bodyPr>
          <a:lstStyle>
            <a:lvl1pPr algn="l">
              <a:lnSpc>
                <a:spcPct val="90000"/>
              </a:lnSpc>
              <a:defRPr sz="7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750" y="5586039"/>
            <a:ext cx="5364661" cy="348444"/>
          </a:xfrm>
          <a:ln>
            <a:noFill/>
          </a:ln>
        </p:spPr>
        <p:txBody>
          <a:bodyPr anchor="b" anchorCtr="0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539750" y="5947697"/>
            <a:ext cx="5364163" cy="358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pic>
        <p:nvPicPr>
          <p:cNvPr id="9" name="Picture 6" descr="Logo MC.ti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7" y="6237312"/>
            <a:ext cx="1584425" cy="5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CFAD1-0CF5-4200-934A-A461ACC1256F}" type="datetimeFigureOut">
              <a:rPr lang="da-DK" smtClean="0"/>
              <a:pPr/>
              <a:t>06-06-2013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DAA8E-BB5D-4817-BB46-EA204DCAF93D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39750" y="1500947"/>
            <a:ext cx="8064500" cy="323850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CFAD1-0CF5-4200-934A-A461ACC1256F}" type="datetimeFigureOut">
              <a:rPr lang="da-DK" smtClean="0"/>
              <a:pPr/>
              <a:t>06-06-2013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DAA8E-BB5D-4817-BB46-EA204DCAF93D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9" name="Title Placeholder 1"/>
          <p:cNvSpPr>
            <a:spLocks noGrp="1"/>
          </p:cNvSpPr>
          <p:nvPr>
            <p:ph type="ctrTitle"/>
          </p:nvPr>
        </p:nvSpPr>
        <p:spPr>
          <a:xfrm>
            <a:off x="485775" y="881063"/>
            <a:ext cx="5399088" cy="3073400"/>
          </a:xfrm>
        </p:spPr>
        <p:txBody>
          <a:bodyPr/>
          <a:lstStyle>
            <a:lvl1pPr>
              <a:lnSpc>
                <a:spcPct val="90000"/>
              </a:lnSpc>
              <a:defRPr sz="7400">
                <a:solidFill>
                  <a:srgbClr val="8CC83C"/>
                </a:solidFill>
              </a:defRPr>
            </a:lvl1pPr>
          </a:lstStyle>
          <a:p>
            <a:pPr lvl="0"/>
            <a:r>
              <a:rPr lang="da-DK" noProof="0" smtClean="0"/>
              <a:t>Click to edit Master title style</a:t>
            </a:r>
          </a:p>
        </p:txBody>
      </p:sp>
      <p:sp>
        <p:nvSpPr>
          <p:cNvPr id="67590" name="Text Placeholder 2"/>
          <p:cNvSpPr>
            <a:spLocks noGrp="1"/>
          </p:cNvSpPr>
          <p:nvPr>
            <p:ph type="subTitle" idx="1"/>
          </p:nvPr>
        </p:nvSpPr>
        <p:spPr>
          <a:xfrm>
            <a:off x="539750" y="5584825"/>
            <a:ext cx="5362575" cy="349250"/>
          </a:xfrm>
        </p:spPr>
        <p:txBody>
          <a:bodyPr anchor="b"/>
          <a:lstStyle>
            <a:lvl1pPr>
              <a:defRPr b="1"/>
            </a:lvl1pPr>
          </a:lstStyle>
          <a:p>
            <a:pPr lvl="0"/>
            <a:r>
              <a:rPr lang="da-DK" noProof="0" smtClean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632575"/>
            <a:ext cx="2133600" cy="144463"/>
          </a:xfrm>
        </p:spPr>
        <p:txBody>
          <a:bodyPr wrap="square" numCol="1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CBCE2E-245A-4D50-B650-2046BB6BA4C3}" type="datetime1">
              <a:rPr lang="en-GB"/>
              <a:pPr>
                <a:defRPr/>
              </a:pPr>
              <a:t>06/06/2013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632575"/>
            <a:ext cx="2895600" cy="144463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632575"/>
            <a:ext cx="2133600" cy="144463"/>
          </a:xfrm>
        </p:spPr>
        <p:txBody>
          <a:bodyPr wrap="square" numCol="1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49AAFA-7323-4896-A375-432D9896FB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9" name="Picture 6" descr="Logo MC.ti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237312"/>
            <a:ext cx="1584425" cy="5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niep\AppData\Local\Temp\LCFEM\{4488D4DF-D11D-410D-A75C-C81E23759F5D}\BERENDSEN POS at your service white background.jp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85422" y="260648"/>
            <a:ext cx="1490265" cy="88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33157989"/>
      </p:ext>
    </p:extLst>
  </p:cSld>
  <p:clrMapOvr>
    <a:masterClrMapping/>
  </p:clrMapOvr>
  <p:transition spd="med"/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111129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_2/3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248" y="594906"/>
            <a:ext cx="8295470" cy="107721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113" y="1847876"/>
            <a:ext cx="2635719" cy="453387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buSzPct val="120000"/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132138" y="1854200"/>
            <a:ext cx="5588261" cy="457949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xmlns="" val="370518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248" y="891251"/>
            <a:ext cx="8295470" cy="1077218"/>
          </a:xfrm>
        </p:spPr>
        <p:txBody>
          <a:bodyPr/>
          <a:lstStyle>
            <a:lvl1pPr>
              <a:defRPr sz="6000" spc="-4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113" y="2041716"/>
            <a:ext cx="8272743" cy="4525963"/>
          </a:xfrm>
        </p:spPr>
        <p:txBody>
          <a:bodyPr/>
          <a:lstStyle>
            <a:lvl1pPr>
              <a:defRPr sz="2400" baseline="0">
                <a:latin typeface="+mj-lt"/>
              </a:defRPr>
            </a:lvl1pPr>
            <a:lvl2pPr>
              <a:defRPr sz="2400"/>
            </a:lvl2pPr>
            <a:lvl3pPr>
              <a:buSzPct val="120000"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3551" y="404686"/>
            <a:ext cx="936104" cy="1154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lang="en-GB" sz="750" dirty="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lnSpc>
                <a:spcPts val="900"/>
              </a:lnSpc>
            </a:pPr>
            <a:r>
              <a:rPr lang="en-GB" dirty="0" smtClean="0"/>
              <a:t>Berendsen plc</a:t>
            </a:r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3551" y="515339"/>
            <a:ext cx="764073" cy="1053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ts val="900"/>
              </a:lnSpc>
              <a:defRPr sz="800">
                <a:solidFill>
                  <a:schemeClr val="tx2"/>
                </a:solidFill>
              </a:defRPr>
            </a:lvl1pPr>
          </a:lstStyle>
          <a:p>
            <a:fld id="{1A6BD0A1-DD70-40E7-A7EA-B955BDEB0204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4" name="Group 19"/>
          <p:cNvGrpSpPr/>
          <p:nvPr userDrawn="1"/>
        </p:nvGrpSpPr>
        <p:grpSpPr>
          <a:xfrm>
            <a:off x="424247" y="418423"/>
            <a:ext cx="8298000" cy="284321"/>
            <a:chOff x="424247" y="418423"/>
            <a:chExt cx="8298000" cy="284321"/>
          </a:xfrm>
        </p:grpSpPr>
        <p:cxnSp>
          <p:nvCxnSpPr>
            <p:cNvPr id="12" name="Straight Connector 11"/>
            <p:cNvCxnSpPr/>
            <p:nvPr userDrawn="1"/>
          </p:nvCxnSpPr>
          <p:spPr>
            <a:xfrm>
              <a:off x="424247" y="702744"/>
              <a:ext cx="8298000" cy="0"/>
            </a:xfrm>
            <a:prstGeom prst="line">
              <a:avLst/>
            </a:prstGeom>
            <a:ln w="6350">
              <a:solidFill>
                <a:srgbClr val="B1B3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49199" y="418423"/>
              <a:ext cx="871200" cy="1866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8609846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431800" y="711730"/>
            <a:ext cx="8284657" cy="6154737"/>
          </a:xfrm>
          <a:solidFill>
            <a:schemeClr val="accent4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7010" y="1312341"/>
            <a:ext cx="7772400" cy="1362075"/>
          </a:xfrm>
        </p:spPr>
        <p:txBody>
          <a:bodyPr anchor="t"/>
          <a:lstStyle>
            <a:lvl1pPr algn="l">
              <a:lnSpc>
                <a:spcPct val="70000"/>
              </a:lnSpc>
              <a:defRPr sz="8300" b="1" cap="none" spc="-5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7010" y="7040433"/>
            <a:ext cx="7772400" cy="276999"/>
          </a:xfrm>
        </p:spPr>
        <p:txBody>
          <a:bodyPr anchor="b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3551" y="404686"/>
            <a:ext cx="936104" cy="1154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lang="en-GB" sz="750" dirty="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lnSpc>
                <a:spcPts val="900"/>
              </a:lnSpc>
            </a:pPr>
            <a:r>
              <a:rPr lang="en-GB" dirty="0" smtClean="0"/>
              <a:t>Berendsen plc</a:t>
            </a:r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3551" y="515339"/>
            <a:ext cx="764073" cy="1053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ts val="900"/>
              </a:lnSpc>
              <a:defRPr sz="800">
                <a:solidFill>
                  <a:schemeClr val="tx2"/>
                </a:solidFill>
              </a:defRPr>
            </a:lvl1pPr>
          </a:lstStyle>
          <a:p>
            <a:fld id="{1A6BD0A1-DD70-40E7-A7EA-B955BDEB0204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4" name="Group 10"/>
          <p:cNvGrpSpPr/>
          <p:nvPr userDrawn="1"/>
        </p:nvGrpSpPr>
        <p:grpSpPr>
          <a:xfrm>
            <a:off x="424247" y="418423"/>
            <a:ext cx="8298000" cy="284321"/>
            <a:chOff x="424247" y="418423"/>
            <a:chExt cx="8298000" cy="284321"/>
          </a:xfrm>
        </p:grpSpPr>
        <p:cxnSp>
          <p:nvCxnSpPr>
            <p:cNvPr id="12" name="Straight Connector 11"/>
            <p:cNvCxnSpPr/>
            <p:nvPr userDrawn="1"/>
          </p:nvCxnSpPr>
          <p:spPr>
            <a:xfrm>
              <a:off x="424247" y="702744"/>
              <a:ext cx="8298000" cy="0"/>
            </a:xfrm>
            <a:prstGeom prst="line">
              <a:avLst/>
            </a:prstGeom>
            <a:ln w="6350">
              <a:solidFill>
                <a:srgbClr val="B1B3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49199" y="418423"/>
              <a:ext cx="871200" cy="1866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0295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5CFAD1-0CF5-4200-934A-A461ACC1256F}" type="datetimeFigureOut">
              <a:rPr lang="da-DK" smtClean="0"/>
              <a:pPr/>
              <a:t>06-06-2013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DAA8E-BB5D-4817-BB46-EA204DCAF93D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39750" y="1500947"/>
            <a:ext cx="8064500" cy="323850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39750" y="2054224"/>
            <a:ext cx="8064500" cy="429101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CFAD1-0CF5-4200-934A-A461ACC1256F}" type="datetimeFigureOut">
              <a:rPr lang="da-DK" smtClean="0"/>
              <a:pPr/>
              <a:t>06-06-2013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DAA8E-BB5D-4817-BB46-EA204DCAF93D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39750" y="1500947"/>
            <a:ext cx="8064500" cy="323850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539750" y="2054224"/>
            <a:ext cx="3906000" cy="429101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/>
          </p:nvPr>
        </p:nvSpPr>
        <p:spPr>
          <a:xfrm>
            <a:off x="4698250" y="2054225"/>
            <a:ext cx="3906000" cy="4291013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ernativ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300" y="883082"/>
            <a:ext cx="5400000" cy="3074688"/>
          </a:xfrm>
          <a:ln>
            <a:noFill/>
          </a:ln>
        </p:spPr>
        <p:txBody>
          <a:bodyPr wrap="square" tIns="0" rIns="0" bIns="0">
            <a:spAutoFit/>
          </a:bodyPr>
          <a:lstStyle>
            <a:lvl1pPr algn="l">
              <a:lnSpc>
                <a:spcPct val="90000"/>
              </a:lnSpc>
              <a:defRPr sz="7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750" y="5586039"/>
            <a:ext cx="5364661" cy="348444"/>
          </a:xfrm>
          <a:ln>
            <a:noFill/>
          </a:ln>
        </p:spPr>
        <p:txBody>
          <a:bodyPr anchor="b" anchorCtr="0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539750" y="5947697"/>
            <a:ext cx="5364163" cy="35842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539750" y="2060574"/>
            <a:ext cx="8064500" cy="4284663"/>
          </a:xfrm>
          <a:blipFill>
            <a:blip r:embed="rId2" cstate="screen"/>
            <a:stretch>
              <a:fillRect/>
            </a:stretch>
          </a:blipFill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CFAD1-0CF5-4200-934A-A461ACC1256F}" type="datetimeFigureOut">
              <a:rPr lang="da-DK" smtClean="0"/>
              <a:pPr/>
              <a:t>06-06-2013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DAA8E-BB5D-4817-BB46-EA204DCAF93D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39750" y="1500947"/>
            <a:ext cx="8064500" cy="323850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5CFAD1-0CF5-4200-934A-A461ACC1256F}" type="datetimeFigureOut">
              <a:rPr lang="da-DK" smtClean="0"/>
              <a:pPr/>
              <a:t>06-06-2013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DAA8E-BB5D-4817-BB46-EA204DCAF93D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39750" y="1500947"/>
            <a:ext cx="8064500" cy="323850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39750" y="2054224"/>
            <a:ext cx="3924300" cy="429101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80000" y="2060575"/>
            <a:ext cx="3924000" cy="4284663"/>
          </a:xfrm>
          <a:blipFill>
            <a:blip r:embed="rId2" cstate="screen"/>
            <a:stretch>
              <a:fillRect/>
            </a:stretch>
          </a:blipFill>
        </p:spPr>
        <p:txBody>
          <a:bodyPr/>
          <a:lstStyle/>
          <a:p>
            <a:r>
              <a:rPr lang="en-US" smtClean="0"/>
              <a:t>Click icon to add picture</a:t>
            </a:r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5CFAD1-0CF5-4200-934A-A461ACC1256F}" type="datetimeFigureOut">
              <a:rPr lang="da-DK" smtClean="0"/>
              <a:pPr/>
              <a:t>06-06-2013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DAA8E-BB5D-4817-BB46-EA204DCAF93D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39750" y="1500947"/>
            <a:ext cx="8064500" cy="323850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39750" y="2054224"/>
            <a:ext cx="3924300" cy="429101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79950" y="2060575"/>
            <a:ext cx="3924299" cy="2016000"/>
          </a:xfrm>
          <a:blipFill>
            <a:blip r:embed="rId2" cstate="screen"/>
            <a:stretch>
              <a:fillRect/>
            </a:stretch>
          </a:blipFill>
        </p:spPr>
        <p:txBody>
          <a:bodyPr/>
          <a:lstStyle/>
          <a:p>
            <a:r>
              <a:rPr lang="en-US" smtClean="0"/>
              <a:t>Click icon to add picture</a:t>
            </a:r>
            <a:endParaRPr lang="da-DK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4679950" y="4329112"/>
            <a:ext cx="3924299" cy="2016125"/>
          </a:xfrm>
          <a:blipFill>
            <a:blip r:embed="rId3" cstate="screen"/>
            <a:stretch>
              <a:fillRect/>
            </a:stretch>
          </a:blipFill>
        </p:spPr>
        <p:txBody>
          <a:bodyPr/>
          <a:lstStyle/>
          <a:p>
            <a:r>
              <a:rPr lang="en-US" smtClean="0"/>
              <a:t>Click icon to add picture</a:t>
            </a:r>
            <a:endParaRPr lang="da-DK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CFAD1-0CF5-4200-934A-A461ACC1256F}" type="datetimeFigureOut">
              <a:rPr lang="da-DK" smtClean="0"/>
              <a:pPr/>
              <a:t>06-06-2013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DAA8E-BB5D-4817-BB46-EA204DCAF93D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39750" y="1500947"/>
            <a:ext cx="8064500" cy="323850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4"/>
          </p:nvPr>
        </p:nvSpPr>
        <p:spPr>
          <a:xfrm>
            <a:off x="539750" y="2060575"/>
            <a:ext cx="8064500" cy="414073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smtClean="0"/>
              <a:t>Click icon to add table</a:t>
            </a:r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39750" y="6222454"/>
            <a:ext cx="8064500" cy="179934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5CFAD1-0CF5-4200-934A-A461ACC1256F}" type="datetimeFigureOut">
              <a:rPr lang="da-DK" smtClean="0"/>
              <a:pPr/>
              <a:t>06-06-2013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DAA8E-BB5D-4817-BB46-EA204DCAF93D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39750" y="1500947"/>
            <a:ext cx="8064500" cy="323850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4"/>
          </p:nvPr>
        </p:nvSpPr>
        <p:spPr>
          <a:xfrm>
            <a:off x="539750" y="2060574"/>
            <a:ext cx="8064500" cy="410473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GB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39750" y="6222454"/>
            <a:ext cx="8064500" cy="179934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366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users\degl\Desktop\Logo pres size POS.jpg"/>
          <p:cNvPicPr>
            <a:picLocks noChangeAspect="1" noChangeArrowheads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7847" y="404664"/>
            <a:ext cx="1731963" cy="85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750" y="981075"/>
            <a:ext cx="8064499" cy="43063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0" y="2054225"/>
            <a:ext cx="8064500" cy="42910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36196" y="6516488"/>
            <a:ext cx="1944216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A5CFAD1-0CF5-4200-934A-A461ACC1256F}" type="datetimeFigureOut">
              <a:rPr lang="da-DK" smtClean="0"/>
              <a:pPr/>
              <a:t>06-06-2013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9750" y="6516488"/>
            <a:ext cx="5760442" cy="144016"/>
          </a:xfrm>
          <a:prstGeom prst="rect">
            <a:avLst/>
          </a:prstGeom>
        </p:spPr>
        <p:txBody>
          <a:bodyPr vert="horz" lIns="0" tIns="0" rIns="90000" bIns="0" rtlCol="0" anchor="t" anchorCtr="0"/>
          <a:lstStyle>
            <a:lvl1pPr algn="l">
              <a:defRPr sz="700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6516724"/>
            <a:ext cx="287834" cy="40466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B4DAA8E-BB5D-4817-BB46-EA204DCAF93D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9" name="TextBox 17"/>
          <p:cNvSpPr txBox="1">
            <a:spLocks noChangeArrowheads="1"/>
          </p:cNvSpPr>
          <p:nvPr/>
        </p:nvSpPr>
        <p:spPr bwMode="auto">
          <a:xfrm>
            <a:off x="-1711325" y="2072245"/>
            <a:ext cx="161766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/>
            <a:r>
              <a:rPr lang="en-GB" sz="1000" b="1" noProof="0" smtClean="0">
                <a:solidFill>
                  <a:schemeClr val="bg1"/>
                </a:solidFill>
                <a:cs typeface="Arial" charset="0"/>
              </a:rPr>
              <a:t>Text starts with no bullet</a:t>
            </a:r>
            <a:r>
              <a:rPr lang="en-GB" sz="1000" noProof="0" smtClean="0">
                <a:solidFill>
                  <a:schemeClr val="bg1"/>
                </a:solidFill>
                <a:cs typeface="Arial" charset="0"/>
              </a:rPr>
              <a:t/>
            </a:r>
            <a:br>
              <a:rPr lang="en-GB" sz="1000" noProof="0" smtClean="0">
                <a:solidFill>
                  <a:schemeClr val="bg1"/>
                </a:solidFill>
                <a:cs typeface="Arial" charset="0"/>
              </a:rPr>
            </a:br>
            <a:r>
              <a:rPr lang="en-GB" sz="1000" noProof="0" smtClean="0">
                <a:solidFill>
                  <a:schemeClr val="bg1"/>
                </a:solidFill>
                <a:cs typeface="Arial" charset="0"/>
              </a:rPr>
              <a:t>Click once on </a:t>
            </a:r>
            <a:br>
              <a:rPr lang="en-GB" sz="1000" noProof="0" smtClean="0">
                <a:solidFill>
                  <a:schemeClr val="bg1"/>
                </a:solidFill>
                <a:cs typeface="Arial" charset="0"/>
              </a:rPr>
            </a:br>
            <a:r>
              <a:rPr lang="en-GB" sz="1000" noProof="0" smtClean="0">
                <a:solidFill>
                  <a:schemeClr val="bg1"/>
                </a:solidFill>
                <a:cs typeface="Arial" charset="0"/>
              </a:rPr>
              <a:t>’Increase Indent’</a:t>
            </a:r>
          </a:p>
          <a:p>
            <a:pPr algn="r"/>
            <a:r>
              <a:rPr lang="en-GB" sz="1000" noProof="0" smtClean="0">
                <a:solidFill>
                  <a:schemeClr val="bg1"/>
                </a:solidFill>
                <a:cs typeface="Arial" charset="0"/>
              </a:rPr>
              <a:t>for bullet </a:t>
            </a:r>
            <a:br>
              <a:rPr lang="en-GB" sz="1000" noProof="0" smtClean="0">
                <a:solidFill>
                  <a:schemeClr val="bg1"/>
                </a:solidFill>
                <a:cs typeface="Arial" charset="0"/>
              </a:rPr>
            </a:br>
            <a:r>
              <a:rPr lang="en-GB" sz="1000" noProof="0" smtClean="0">
                <a:solidFill>
                  <a:schemeClr val="bg1"/>
                </a:solidFill>
                <a:cs typeface="Arial" charset="0"/>
              </a:rPr>
              <a:t/>
            </a:r>
            <a:br>
              <a:rPr lang="en-GB" sz="1000" noProof="0" smtClean="0">
                <a:solidFill>
                  <a:schemeClr val="bg1"/>
                </a:solidFill>
                <a:cs typeface="Arial" charset="0"/>
              </a:rPr>
            </a:br>
            <a:r>
              <a:rPr lang="en-GB" sz="1000" noProof="0" smtClean="0">
                <a:solidFill>
                  <a:schemeClr val="bg1"/>
                </a:solidFill>
                <a:cs typeface="Arial" charset="0"/>
              </a:rPr>
              <a:t/>
            </a:r>
            <a:br>
              <a:rPr lang="en-GB" sz="1000" noProof="0" smtClean="0">
                <a:solidFill>
                  <a:schemeClr val="bg1"/>
                </a:solidFill>
                <a:cs typeface="Arial" charset="0"/>
              </a:rPr>
            </a:br>
            <a:r>
              <a:rPr lang="en-GB" sz="1000" noProof="0" smtClean="0">
                <a:solidFill>
                  <a:schemeClr val="bg1"/>
                </a:solidFill>
                <a:cs typeface="Arial" charset="0"/>
              </a:rPr>
              <a:t>and click uptill three times for more bulletdesign</a:t>
            </a:r>
          </a:p>
          <a:p>
            <a:pPr algn="r"/>
            <a:endParaRPr lang="en-GB" sz="1000" noProof="0" smtClean="0">
              <a:solidFill>
                <a:schemeClr val="bg1"/>
              </a:solidFill>
              <a:cs typeface="Arial" charset="0"/>
            </a:endParaRPr>
          </a:p>
          <a:p>
            <a:pPr algn="r"/>
            <a:r>
              <a:rPr lang="en-GB" sz="1000" noProof="0" smtClean="0">
                <a:solidFill>
                  <a:schemeClr val="bg1"/>
                </a:solidFill>
                <a:cs typeface="Arial" charset="0"/>
              </a:rPr>
              <a:t>To get previous design  back, click on </a:t>
            </a:r>
            <a:br>
              <a:rPr lang="en-GB" sz="1000" noProof="0" smtClean="0">
                <a:solidFill>
                  <a:schemeClr val="bg1"/>
                </a:solidFill>
                <a:cs typeface="Arial" charset="0"/>
              </a:rPr>
            </a:br>
            <a:r>
              <a:rPr lang="en-GB" sz="1000" noProof="0" smtClean="0">
                <a:solidFill>
                  <a:schemeClr val="bg1"/>
                </a:solidFill>
                <a:cs typeface="Arial" charset="0"/>
              </a:rPr>
              <a:t>’Decrease Indent’</a:t>
            </a:r>
          </a:p>
          <a:p>
            <a:pPr algn="r"/>
            <a:endParaRPr lang="en-GB" sz="1000" noProof="0" smtClean="0">
              <a:solidFill>
                <a:schemeClr val="bg1"/>
              </a:solidFill>
              <a:cs typeface="Arial" charset="0"/>
            </a:endParaRPr>
          </a:p>
          <a:p>
            <a:pPr algn="r"/>
            <a:endParaRPr lang="en-GB" sz="1000" noProof="0" smtClean="0">
              <a:solidFill>
                <a:schemeClr val="bg1"/>
              </a:solidFill>
              <a:cs typeface="Arial" charset="0"/>
            </a:endParaRPr>
          </a:p>
          <a:p>
            <a:pPr algn="r"/>
            <a:endParaRPr lang="en-GB" sz="1000" noProof="0">
              <a:solidFill>
                <a:schemeClr val="bg1"/>
              </a:solidFill>
              <a:cs typeface="Arial" charset="0"/>
            </a:endParaRPr>
          </a:p>
        </p:txBody>
      </p:sp>
      <p:grpSp>
        <p:nvGrpSpPr>
          <p:cNvPr id="10" name="Group 13"/>
          <p:cNvGrpSpPr>
            <a:grpSpLocks/>
          </p:cNvGrpSpPr>
          <p:nvPr/>
        </p:nvGrpSpPr>
        <p:grpSpPr bwMode="auto">
          <a:xfrm>
            <a:off x="-598488" y="3931208"/>
            <a:ext cx="452438" cy="469900"/>
            <a:chOff x="-318" y="2953"/>
            <a:chExt cx="285" cy="296"/>
          </a:xfrm>
        </p:grpSpPr>
        <p:sp>
          <p:nvSpPr>
            <p:cNvPr id="11" name="Line 14"/>
            <p:cNvSpPr>
              <a:spLocks noChangeShapeType="1"/>
            </p:cNvSpPr>
            <p:nvPr/>
          </p:nvSpPr>
          <p:spPr bwMode="auto">
            <a:xfrm flipV="1">
              <a:off x="-266" y="3113"/>
              <a:ext cx="0" cy="13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 noProof="0"/>
            </a:p>
          </p:txBody>
        </p:sp>
        <p:grpSp>
          <p:nvGrpSpPr>
            <p:cNvPr id="12" name="Group 15"/>
            <p:cNvGrpSpPr>
              <a:grpSpLocks/>
            </p:cNvGrpSpPr>
            <p:nvPr/>
          </p:nvGrpSpPr>
          <p:grpSpPr bwMode="auto">
            <a:xfrm>
              <a:off x="-318" y="2953"/>
              <a:ext cx="285" cy="161"/>
              <a:chOff x="-318" y="2953"/>
              <a:chExt cx="285" cy="161"/>
            </a:xfrm>
          </p:grpSpPr>
          <p:pic>
            <p:nvPicPr>
              <p:cNvPr id="13" name="Picture 16"/>
              <p:cNvPicPr>
                <a:picLocks noChangeAspect="1" noChangeArrowheads="1"/>
              </p:cNvPicPr>
              <p:nvPr/>
            </p:nvPicPr>
            <p:blipFill>
              <a:blip r:embed="rId20" cstate="screen"/>
              <a:srcRect/>
              <a:stretch>
                <a:fillRect/>
              </a:stretch>
            </p:blipFill>
            <p:spPr bwMode="auto">
              <a:xfrm>
                <a:off x="-318" y="2953"/>
                <a:ext cx="285" cy="1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Line 17"/>
              <p:cNvSpPr>
                <a:spLocks noChangeShapeType="1"/>
              </p:cNvSpPr>
              <p:nvPr/>
            </p:nvSpPr>
            <p:spPr bwMode="auto">
              <a:xfrm>
                <a:off x="-165" y="2954"/>
                <a:ext cx="113" cy="1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noProof="0"/>
              </a:p>
            </p:txBody>
          </p:sp>
          <p:sp>
            <p:nvSpPr>
              <p:cNvPr id="15" name="Line 18"/>
              <p:cNvSpPr>
                <a:spLocks noChangeShapeType="1"/>
              </p:cNvSpPr>
              <p:nvPr/>
            </p:nvSpPr>
            <p:spPr bwMode="auto">
              <a:xfrm flipH="1">
                <a:off x="-159" y="2954"/>
                <a:ext cx="91" cy="1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noProof="0"/>
              </a:p>
            </p:txBody>
          </p:sp>
        </p:grpSp>
      </p:grpSp>
      <p:grpSp>
        <p:nvGrpSpPr>
          <p:cNvPr id="16" name="Group 19"/>
          <p:cNvGrpSpPr>
            <a:grpSpLocks/>
          </p:cNvGrpSpPr>
          <p:nvPr/>
        </p:nvGrpSpPr>
        <p:grpSpPr bwMode="auto">
          <a:xfrm>
            <a:off x="-830263" y="2685020"/>
            <a:ext cx="684213" cy="263525"/>
            <a:chOff x="-464" y="2256"/>
            <a:chExt cx="431" cy="166"/>
          </a:xfrm>
        </p:grpSpPr>
        <p:pic>
          <p:nvPicPr>
            <p:cNvPr id="17" name="Picture 14" descr="fke3b.jpg"/>
            <p:cNvPicPr>
              <a:picLocks noChangeAspect="1"/>
            </p:cNvPicPr>
            <p:nvPr/>
          </p:nvPicPr>
          <p:blipFill>
            <a:blip r:embed="rId21" cstate="screen"/>
            <a:srcRect/>
            <a:stretch>
              <a:fillRect/>
            </a:stretch>
          </p:blipFill>
          <p:spPr bwMode="auto">
            <a:xfrm>
              <a:off x="-464" y="2274"/>
              <a:ext cx="260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Line 21"/>
            <p:cNvSpPr>
              <a:spLocks noChangeShapeType="1"/>
            </p:cNvSpPr>
            <p:nvPr/>
          </p:nvSpPr>
          <p:spPr bwMode="auto">
            <a:xfrm>
              <a:off x="-464" y="2261"/>
              <a:ext cx="120" cy="1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noProof="0"/>
            </a:p>
          </p:txBody>
        </p:sp>
        <p:sp>
          <p:nvSpPr>
            <p:cNvPr id="19" name="Line 22"/>
            <p:cNvSpPr>
              <a:spLocks noChangeShapeType="1"/>
            </p:cNvSpPr>
            <p:nvPr/>
          </p:nvSpPr>
          <p:spPr bwMode="auto">
            <a:xfrm flipH="1">
              <a:off x="-454" y="2256"/>
              <a:ext cx="116" cy="1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noProof="0"/>
            </a:p>
          </p:txBody>
        </p:sp>
        <p:sp>
          <p:nvSpPr>
            <p:cNvPr id="20" name="Line 23"/>
            <p:cNvSpPr>
              <a:spLocks noChangeShapeType="1"/>
            </p:cNvSpPr>
            <p:nvPr/>
          </p:nvSpPr>
          <p:spPr bwMode="auto">
            <a:xfrm flipH="1">
              <a:off x="-169" y="2332"/>
              <a:ext cx="13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 noProof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baseline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Clr>
          <a:srgbClr val="8CC83C"/>
        </a:buClr>
        <a:buFont typeface="Wingdings" pitchFamily="2" charset="2"/>
        <a:buNone/>
        <a:tabLst/>
        <a:defRPr sz="18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180000" indent="-180000" algn="l" defTabSz="914400" rtl="0" eaLnBrk="1" latinLnBrk="0" hangingPunct="1">
        <a:spcBef>
          <a:spcPct val="20000"/>
        </a:spcBef>
        <a:buClr>
          <a:srgbClr val="8CC83C"/>
        </a:buClr>
        <a:buFont typeface="Wingdings" pitchFamily="2" charset="2"/>
        <a:buChar char="§"/>
        <a:defRPr sz="1800" kern="1200" baseline="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2pPr>
      <a:lvl3pPr marL="360000" indent="-180000" algn="l" defTabSz="914400" rtl="0" eaLnBrk="1" latinLnBrk="0" hangingPunct="1">
        <a:lnSpc>
          <a:spcPct val="90000"/>
        </a:lnSpc>
        <a:spcBef>
          <a:spcPts val="300"/>
        </a:spcBef>
        <a:buClr>
          <a:srgbClr val="003366"/>
        </a:buClr>
        <a:buFontTx/>
        <a:buChar char="-"/>
        <a:defRPr sz="16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3pPr>
      <a:lvl4pPr marL="540000" indent="-180000" algn="l" defTabSz="914400" rtl="0" eaLnBrk="1" latinLnBrk="0" hangingPunct="1">
        <a:lnSpc>
          <a:spcPct val="90000"/>
        </a:lnSpc>
        <a:spcBef>
          <a:spcPts val="100"/>
        </a:spcBef>
        <a:buFont typeface="Arial" pitchFamily="34" charset="0"/>
        <a:buChar char="-"/>
        <a:defRPr sz="16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4pPr>
      <a:lvl5pPr marL="702000" indent="-144000" algn="l" defTabSz="914400" rtl="0" eaLnBrk="1" latinLnBrk="0" hangingPunct="1">
        <a:lnSpc>
          <a:spcPct val="90000"/>
        </a:lnSpc>
        <a:spcBef>
          <a:spcPts val="10"/>
        </a:spcBef>
        <a:buFont typeface="Arial" pitchFamily="34" charset="0"/>
        <a:buChar char="-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12" Type="http://schemas.openxmlformats.org/officeDocument/2006/relationships/image" Target="../media/image4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jpeg"/><Relationship Id="rId10" Type="http://schemas.openxmlformats.org/officeDocument/2006/relationships/image" Target="../media/image41.png"/><Relationship Id="rId4" Type="http://schemas.openxmlformats.org/officeDocument/2006/relationships/image" Target="../media/image35.jpeg"/><Relationship Id="rId9" Type="http://schemas.openxmlformats.org/officeDocument/2006/relationships/image" Target="../media/image40.png"/><Relationship Id="rId1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GENERAL:A-Z%20Logos:D:Davis%20Service%20Group:Sunlight%20RGB.tif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2.tiff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colabel.dk/" TargetMode="External"/><Relationship Id="rId3" Type="http://schemas.openxmlformats.org/officeDocument/2006/relationships/image" Target="../media/image65.png"/><Relationship Id="rId7" Type="http://schemas.openxmlformats.org/officeDocument/2006/relationships/image" Target="http://www.startogvaekst.dk/graphics/Miljoguide/eu-miljoemaerke.gif" TargetMode="Externa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gif"/><Relationship Id="rId11" Type="http://schemas.openxmlformats.org/officeDocument/2006/relationships/image" Target="../media/image69.png"/><Relationship Id="rId5" Type="http://schemas.openxmlformats.org/officeDocument/2006/relationships/image" Target="http://www.oeko-tex.com/images/label/en/oe100.jpg" TargetMode="External"/><Relationship Id="rId10" Type="http://schemas.openxmlformats.org/officeDocument/2006/relationships/image" Target="http://www.startogvaekst.dk/graphics/Miljoguide/svanen.gif" TargetMode="External"/><Relationship Id="rId4" Type="http://schemas.openxmlformats.org/officeDocument/2006/relationships/image" Target="../media/image66.jpeg"/><Relationship Id="rId9" Type="http://schemas.openxmlformats.org/officeDocument/2006/relationships/image" Target="../media/image68.gi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jpe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5" Type="http://schemas.openxmlformats.org/officeDocument/2006/relationships/image" Target="../media/image83.jpe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Relationship Id="rId14" Type="http://schemas.openxmlformats.org/officeDocument/2006/relationships/image" Target="../media/image8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5.jpeg"/><Relationship Id="rId7" Type="http://schemas.openxmlformats.org/officeDocument/2006/relationships/hyperlink" Target="http://www.faurecia.com/" TargetMode="External"/><Relationship Id="rId12" Type="http://schemas.openxmlformats.org/officeDocument/2006/relationships/image" Target="../media/image92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7.png"/><Relationship Id="rId11" Type="http://schemas.openxmlformats.org/officeDocument/2006/relationships/image" Target="../media/image91.png"/><Relationship Id="rId5" Type="http://schemas.openxmlformats.org/officeDocument/2006/relationships/hyperlink" Target="http://www.volvo.com/" TargetMode="External"/><Relationship Id="rId10" Type="http://schemas.openxmlformats.org/officeDocument/2006/relationships/image" Target="../media/image90.png"/><Relationship Id="rId4" Type="http://schemas.openxmlformats.org/officeDocument/2006/relationships/image" Target="../media/image86.jpeg"/><Relationship Id="rId9" Type="http://schemas.openxmlformats.org/officeDocument/2006/relationships/image" Target="../media/image8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7" Type="http://schemas.openxmlformats.org/officeDocument/2006/relationships/image" Target="../media/image97.jpeg"/><Relationship Id="rId2" Type="http://schemas.openxmlformats.org/officeDocument/2006/relationships/hyperlink" Target="http://www.bemicron.com/en/videos/costume-demo.php" TargetMode="Externa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6.jpeg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hyperlink" Target="http://www.youtube.com/watch?v=7TBLq6hmjxA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365104"/>
            <a:ext cx="914400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487300" y="883082"/>
            <a:ext cx="6821004" cy="2659190"/>
          </a:xfrm>
        </p:spPr>
        <p:txBody>
          <a:bodyPr/>
          <a:lstStyle/>
          <a:p>
            <a:r>
              <a:rPr lang="pl-PL" sz="4000" dirty="0" smtClean="0"/>
              <a:t>Kompleksowa oferta serwisu odzieży i akcesoriów Cleanroom.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1800" dirty="0" smtClean="0"/>
              <a:t>Konferencja Polskiego Stowarzyszenia </a:t>
            </a:r>
            <a:r>
              <a:rPr lang="pl-PL" sz="1800" dirty="0" err="1" smtClean="0"/>
              <a:t>Bankowania</a:t>
            </a:r>
            <a:r>
              <a:rPr lang="pl-PL" sz="1800" dirty="0" smtClean="0"/>
              <a:t> Tkanek i Komórek</a:t>
            </a:r>
            <a:endParaRPr lang="da-DK" sz="3600" dirty="0" smtClean="0"/>
          </a:p>
        </p:txBody>
      </p:sp>
      <p:sp>
        <p:nvSpPr>
          <p:cNvPr id="13315" name="Rectangle 3"/>
          <p:cNvSpPr>
            <a:spLocks noGrp="1"/>
          </p:cNvSpPr>
          <p:nvPr>
            <p:ph type="subTitle" idx="1"/>
          </p:nvPr>
        </p:nvSpPr>
        <p:spPr>
          <a:xfrm>
            <a:off x="503483" y="3717032"/>
            <a:ext cx="5364661" cy="348444"/>
          </a:xfrm>
        </p:spPr>
        <p:txBody>
          <a:bodyPr>
            <a:normAutofit/>
          </a:bodyPr>
          <a:lstStyle/>
          <a:p>
            <a:pPr marL="0" indent="0" eaLnBrk="1" hangingPunct="1"/>
            <a:r>
              <a:rPr lang="en-GB" sz="1600" dirty="0" smtClean="0">
                <a:solidFill>
                  <a:srgbClr val="003366"/>
                </a:solidFill>
              </a:rPr>
              <a:t>Berendsen </a:t>
            </a:r>
            <a:r>
              <a:rPr lang="pl-PL" sz="1600" dirty="0" err="1" smtClean="0">
                <a:solidFill>
                  <a:srgbClr val="003366"/>
                </a:solidFill>
              </a:rPr>
              <a:t>Textile</a:t>
            </a:r>
            <a:r>
              <a:rPr lang="pl-PL" sz="1600" dirty="0" smtClean="0">
                <a:solidFill>
                  <a:srgbClr val="003366"/>
                </a:solidFill>
              </a:rPr>
              <a:t> Service Sp. z o.o.</a:t>
            </a:r>
            <a:endParaRPr lang="en-GB" sz="1600" dirty="0" smtClean="0">
              <a:solidFill>
                <a:srgbClr val="003366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03483" y="4078690"/>
            <a:ext cx="5364163" cy="358422"/>
          </a:xfrm>
        </p:spPr>
        <p:txBody>
          <a:bodyPr>
            <a:normAutofit/>
          </a:bodyPr>
          <a:lstStyle/>
          <a:p>
            <a:r>
              <a:rPr lang="pl-PL" sz="1600" dirty="0" smtClean="0">
                <a:solidFill>
                  <a:srgbClr val="003366"/>
                </a:solidFill>
              </a:rPr>
              <a:t>Warszawa 7-8 czerwca 2013</a:t>
            </a:r>
          </a:p>
          <a:p>
            <a:endParaRPr lang="da-DK" sz="1600" dirty="0">
              <a:solidFill>
                <a:srgbClr val="003366"/>
              </a:solidFill>
            </a:endParaRPr>
          </a:p>
        </p:txBody>
      </p:sp>
      <p:sp>
        <p:nvSpPr>
          <p:cNvPr id="6" name="Rectangle 3"/>
          <p:cNvSpPr txBox="1">
            <a:spLocks/>
          </p:cNvSpPr>
          <p:nvPr/>
        </p:nvSpPr>
        <p:spPr>
          <a:xfrm>
            <a:off x="6875683" y="4016660"/>
            <a:ext cx="2304829" cy="348444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8CC83C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Jacek Łazowski</a:t>
            </a:r>
            <a:br>
              <a:rPr kumimoji="0" lang="pl-PL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pl-PL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Konsultant ds. </a:t>
            </a:r>
            <a:r>
              <a:rPr kumimoji="0" lang="pl-PL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cleanroom</a:t>
            </a:r>
            <a:endParaRPr kumimoji="0" lang="en-GB" sz="1000" b="1" i="0" u="none" strike="noStrike" kern="120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1203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30610" y="4293096"/>
            <a:ext cx="4877494" cy="656783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rgbClr val="8CC83C"/>
              </a:buClr>
            </a:pPr>
            <a:endParaRPr lang="en-US" sz="1400" dirty="0">
              <a:solidFill>
                <a:srgbClr val="00336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Kompleksowa obsługa odzieży Cleanroom</a:t>
            </a:r>
            <a:endParaRPr lang="da-DK" dirty="0"/>
          </a:p>
        </p:txBody>
      </p:sp>
      <p:pic>
        <p:nvPicPr>
          <p:cNvPr id="2050" name="Picture 2" descr="d:\users\degl\My Pictures\Screenpresso\2012-11-22_15h34_02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609" y="5085184"/>
            <a:ext cx="3509343" cy="143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11560" y="1628800"/>
            <a:ext cx="4896544" cy="1152128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rgbClr val="8CC83C"/>
              </a:buClr>
              <a:buFont typeface="Wingdings" pitchFamily="2" charset="2"/>
              <a:buChar char="§"/>
            </a:pPr>
            <a:r>
              <a:rPr lang="pl-PL" sz="1400" dirty="0" smtClean="0">
                <a:solidFill>
                  <a:srgbClr val="003366"/>
                </a:solidFill>
              </a:rPr>
              <a:t>Certyfikacja zgodna z aktualnie obowiązującym ustawodawstwem</a:t>
            </a:r>
            <a:endParaRPr lang="da-DK" sz="1400" dirty="0">
              <a:solidFill>
                <a:srgbClr val="003366"/>
              </a:solidFill>
            </a:endParaRPr>
          </a:p>
          <a:p>
            <a:pPr marL="285750" indent="-285750">
              <a:buClr>
                <a:srgbClr val="8CC83C"/>
              </a:buClr>
              <a:buFont typeface="Wingdings" pitchFamily="2" charset="2"/>
              <a:buChar char="§"/>
            </a:pPr>
            <a:r>
              <a:rPr lang="pl-PL" sz="1400" dirty="0" smtClean="0">
                <a:solidFill>
                  <a:srgbClr val="003366"/>
                </a:solidFill>
              </a:rPr>
              <a:t>Bieżąca kontrola kluczowych parametrów procesu</a:t>
            </a:r>
            <a:endParaRPr lang="da-DK" sz="1400" dirty="0">
              <a:solidFill>
                <a:srgbClr val="003366"/>
              </a:solidFill>
            </a:endParaRPr>
          </a:p>
          <a:p>
            <a:pPr marL="285750" indent="-285750">
              <a:buClr>
                <a:srgbClr val="8CC83C"/>
              </a:buClr>
              <a:buFont typeface="Wingdings" pitchFamily="2" charset="2"/>
              <a:buChar char="§"/>
            </a:pPr>
            <a:r>
              <a:rPr lang="pl-PL" sz="1400" dirty="0" smtClean="0">
                <a:solidFill>
                  <a:srgbClr val="003366"/>
                </a:solidFill>
              </a:rPr>
              <a:t>Walidowany i skalibrowany najwyższej jakości sprzęt</a:t>
            </a:r>
            <a:endParaRPr lang="da-DK" sz="1400" dirty="0">
              <a:solidFill>
                <a:srgbClr val="003366"/>
              </a:solidFill>
            </a:endParaRPr>
          </a:p>
          <a:p>
            <a:pPr marL="285750" indent="-285750">
              <a:buClr>
                <a:srgbClr val="8CC83C"/>
              </a:buClr>
              <a:buFont typeface="Wingdings" pitchFamily="2" charset="2"/>
              <a:buChar char="§"/>
            </a:pPr>
            <a:r>
              <a:rPr lang="pl-PL" sz="1400" dirty="0" smtClean="0">
                <a:solidFill>
                  <a:srgbClr val="003366"/>
                </a:solidFill>
              </a:rPr>
              <a:t>Wysoce wykwalifikowana załoga</a:t>
            </a:r>
            <a:endParaRPr lang="da-DK" sz="1400" dirty="0">
              <a:solidFill>
                <a:srgbClr val="0033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1560" y="2924944"/>
            <a:ext cx="4896544" cy="1224136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rgbClr val="8CC83C"/>
              </a:buClr>
              <a:buFont typeface="Wingdings" pitchFamily="2" charset="2"/>
              <a:buChar char="§"/>
            </a:pPr>
            <a:r>
              <a:rPr lang="pl-PL" sz="1400" dirty="0" smtClean="0">
                <a:solidFill>
                  <a:srgbClr val="003366"/>
                </a:solidFill>
              </a:rPr>
              <a:t>Od zakupu, przez magazynowanie, pranie, naprawy </a:t>
            </a:r>
            <a:br>
              <a:rPr lang="pl-PL" sz="1400" dirty="0" smtClean="0">
                <a:solidFill>
                  <a:srgbClr val="003366"/>
                </a:solidFill>
              </a:rPr>
            </a:br>
            <a:r>
              <a:rPr lang="pl-PL" sz="1400" dirty="0" smtClean="0">
                <a:solidFill>
                  <a:srgbClr val="003366"/>
                </a:solidFill>
              </a:rPr>
              <a:t>i wymiany aż do dostawy</a:t>
            </a:r>
            <a:endParaRPr lang="en-US" sz="1400" dirty="0">
              <a:solidFill>
                <a:srgbClr val="003366"/>
              </a:solidFill>
            </a:endParaRPr>
          </a:p>
          <a:p>
            <a:pPr marL="285750" indent="-285750">
              <a:buClr>
                <a:srgbClr val="8CC83C"/>
              </a:buClr>
              <a:buFont typeface="Wingdings" pitchFamily="2" charset="2"/>
              <a:buChar char="§"/>
            </a:pPr>
            <a:r>
              <a:rPr lang="pl-PL" sz="1400" dirty="0" smtClean="0">
                <a:solidFill>
                  <a:srgbClr val="003366"/>
                </a:solidFill>
              </a:rPr>
              <a:t>Zaawansowana technologia ułatwiająca bieżącą kontrolę</a:t>
            </a:r>
            <a:r>
              <a:rPr lang="en-US" sz="1400" dirty="0" smtClean="0">
                <a:solidFill>
                  <a:srgbClr val="003366"/>
                </a:solidFill>
              </a:rPr>
              <a:t>:</a:t>
            </a:r>
            <a:endParaRPr lang="en-US" sz="1400" dirty="0">
              <a:solidFill>
                <a:srgbClr val="003366"/>
              </a:solidFill>
            </a:endParaRPr>
          </a:p>
          <a:p>
            <a:pPr marL="742950" lvl="1" indent="-285750">
              <a:buClr>
                <a:srgbClr val="8CC83C"/>
              </a:buClr>
              <a:buFont typeface="Wingdings" pitchFamily="2" charset="2"/>
              <a:buChar char="§"/>
            </a:pPr>
            <a:r>
              <a:rPr lang="en-US" sz="1200" dirty="0" smtClean="0">
                <a:solidFill>
                  <a:srgbClr val="003366"/>
                </a:solidFill>
              </a:rPr>
              <a:t>Chip</a:t>
            </a:r>
            <a:r>
              <a:rPr lang="pl-PL" sz="1200" dirty="0" smtClean="0">
                <a:solidFill>
                  <a:srgbClr val="003366"/>
                </a:solidFill>
              </a:rPr>
              <a:t> lokalizacyjny</a:t>
            </a:r>
            <a:endParaRPr lang="en-US" sz="1200" dirty="0">
              <a:solidFill>
                <a:srgbClr val="003366"/>
              </a:solidFill>
            </a:endParaRPr>
          </a:p>
          <a:p>
            <a:pPr marL="742950" lvl="1" indent="-285750">
              <a:buClr>
                <a:srgbClr val="8CC83C"/>
              </a:buClr>
              <a:buFont typeface="Wingdings" pitchFamily="2" charset="2"/>
              <a:buChar char="§"/>
            </a:pPr>
            <a:r>
              <a:rPr lang="en-US" sz="1200" dirty="0">
                <a:solidFill>
                  <a:srgbClr val="003366"/>
                </a:solidFill>
              </a:rPr>
              <a:t>Berendsen Online Services</a:t>
            </a:r>
          </a:p>
        </p:txBody>
      </p:sp>
      <p:sp>
        <p:nvSpPr>
          <p:cNvPr id="6" name="Flowchart: Extract 5"/>
          <p:cNvSpPr/>
          <p:nvPr/>
        </p:nvSpPr>
        <p:spPr>
          <a:xfrm rot="5400000">
            <a:off x="5184068" y="1952836"/>
            <a:ext cx="1152128" cy="504056"/>
          </a:xfrm>
          <a:prstGeom prst="flowChartExtra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90000"/>
              </a:lnSpc>
            </a:pPr>
            <a:endParaRPr lang="da-DK" sz="1600" dirty="0" err="1" smtClean="0"/>
          </a:p>
        </p:txBody>
      </p:sp>
      <p:sp>
        <p:nvSpPr>
          <p:cNvPr id="10" name="Flowchart: Extract 9"/>
          <p:cNvSpPr/>
          <p:nvPr/>
        </p:nvSpPr>
        <p:spPr>
          <a:xfrm rot="5400000">
            <a:off x="5148064" y="3284984"/>
            <a:ext cx="1224136" cy="504056"/>
          </a:xfrm>
          <a:prstGeom prst="flowChartExtra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90000"/>
              </a:lnSpc>
            </a:pPr>
            <a:endParaRPr lang="da-DK" sz="1600" dirty="0" err="1" smtClean="0"/>
          </a:p>
        </p:txBody>
      </p:sp>
      <p:sp>
        <p:nvSpPr>
          <p:cNvPr id="9" name="Rectangle 8"/>
          <p:cNvSpPr/>
          <p:nvPr/>
        </p:nvSpPr>
        <p:spPr>
          <a:xfrm>
            <a:off x="6012160" y="1809199"/>
            <a:ext cx="23042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 smtClean="0">
                <a:solidFill>
                  <a:srgbClr val="8CC83C"/>
                </a:solidFill>
              </a:rPr>
              <a:t>Gwarancja najwyższej jakości</a:t>
            </a:r>
            <a:endParaRPr lang="da-DK" sz="1600" b="1" dirty="0">
              <a:solidFill>
                <a:srgbClr val="8CC83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12160" y="3343601"/>
            <a:ext cx="23042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 smtClean="0">
                <a:solidFill>
                  <a:srgbClr val="8CC83C"/>
                </a:solidFill>
              </a:rPr>
              <a:t>Pełna kontrola</a:t>
            </a:r>
            <a:endParaRPr lang="en-US" sz="1600" b="1" dirty="0">
              <a:solidFill>
                <a:srgbClr val="8CC83C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12160" y="4205929"/>
            <a:ext cx="23042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 smtClean="0">
                <a:solidFill>
                  <a:srgbClr val="8CC83C"/>
                </a:solidFill>
              </a:rPr>
              <a:t>Rozwiązanie idealnie dopasowane do Twoich potrzeb</a:t>
            </a:r>
            <a:endParaRPr lang="en-US" sz="1600" b="1" dirty="0">
              <a:solidFill>
                <a:srgbClr val="8CC83C"/>
              </a:solidFill>
            </a:endParaRPr>
          </a:p>
        </p:txBody>
      </p:sp>
      <p:sp>
        <p:nvSpPr>
          <p:cNvPr id="11" name="Flowchart: Extract 10"/>
          <p:cNvSpPr/>
          <p:nvPr/>
        </p:nvSpPr>
        <p:spPr>
          <a:xfrm rot="5400000">
            <a:off x="5431740" y="4369460"/>
            <a:ext cx="656783" cy="504056"/>
          </a:xfrm>
          <a:prstGeom prst="flowChartExtra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90000"/>
              </a:lnSpc>
            </a:pPr>
            <a:endParaRPr lang="da-DK" sz="1600" dirty="0" err="1" smtClean="0"/>
          </a:p>
        </p:txBody>
      </p:sp>
      <p:sp>
        <p:nvSpPr>
          <p:cNvPr id="16" name="pole tekstowe 15"/>
          <p:cNvSpPr txBox="1"/>
          <p:nvPr/>
        </p:nvSpPr>
        <p:spPr>
          <a:xfrm>
            <a:off x="672451" y="4302473"/>
            <a:ext cx="4977325" cy="87870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285750" indent="-285750">
              <a:buClr>
                <a:srgbClr val="8CC83C"/>
              </a:buClr>
              <a:buFont typeface="Wingdings" pitchFamily="2" charset="2"/>
              <a:buChar char="§"/>
            </a:pPr>
            <a:r>
              <a:rPr lang="pl-PL" sz="1400" dirty="0" smtClean="0">
                <a:solidFill>
                  <a:srgbClr val="003366"/>
                </a:solidFill>
              </a:rPr>
              <a:t>Współpraca ze starannie wyselekcjonowanymi dostawcami</a:t>
            </a:r>
            <a:endParaRPr lang="en-US" sz="1400" dirty="0" smtClean="0">
              <a:solidFill>
                <a:srgbClr val="003366"/>
              </a:solidFill>
            </a:endParaRPr>
          </a:p>
          <a:p>
            <a:pPr marL="285750" indent="-285750">
              <a:buClr>
                <a:srgbClr val="8CC83C"/>
              </a:buClr>
              <a:buFont typeface="Wingdings" pitchFamily="2" charset="2"/>
              <a:buChar char="§"/>
            </a:pPr>
            <a:r>
              <a:rPr lang="pl-PL" sz="1400" dirty="0" smtClean="0">
                <a:solidFill>
                  <a:srgbClr val="003366"/>
                </a:solidFill>
              </a:rPr>
              <a:t>Doradztwo i szkolenia</a:t>
            </a:r>
            <a:endParaRPr lang="en-US" sz="1400" dirty="0" smtClean="0">
              <a:solidFill>
                <a:srgbClr val="003366"/>
              </a:solidFill>
            </a:endParaRPr>
          </a:p>
          <a:p>
            <a:pPr marL="285750" indent="-285750">
              <a:buClr>
                <a:srgbClr val="8CC83C"/>
              </a:buClr>
              <a:buFont typeface="Wingdings" pitchFamily="2" charset="2"/>
              <a:buChar char="§"/>
            </a:pPr>
            <a:r>
              <a:rPr lang="pl-PL" sz="1400" dirty="0" smtClean="0">
                <a:solidFill>
                  <a:srgbClr val="003366"/>
                </a:solidFill>
              </a:rPr>
              <a:t>Rozwiązania dopasowane do indywidualnych potrzeb</a:t>
            </a:r>
            <a:endParaRPr lang="en-US" sz="1400" dirty="0" smtClean="0">
              <a:solidFill>
                <a:srgbClr val="003366"/>
              </a:solidFill>
            </a:endParaRPr>
          </a:p>
          <a:p>
            <a:pPr>
              <a:lnSpc>
                <a:spcPct val="90000"/>
              </a:lnSpc>
              <a:spcBef>
                <a:spcPts val="300"/>
              </a:spcBef>
              <a:buClr>
                <a:schemeClr val="accent2"/>
              </a:buClr>
            </a:pPr>
            <a:endParaRPr lang="pl-PL" sz="14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634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4294967295"/>
          </p:nvPr>
        </p:nvSpPr>
        <p:spPr>
          <a:xfrm>
            <a:off x="611188" y="2074441"/>
            <a:ext cx="8064500" cy="4191000"/>
          </a:xfrm>
        </p:spPr>
        <p:txBody>
          <a:bodyPr/>
          <a:lstStyle/>
          <a:p>
            <a:pPr eaLnBrk="1" hangingPunct="1"/>
            <a:r>
              <a:rPr lang="en-GB" b="1" dirty="0" err="1" smtClean="0"/>
              <a:t>Klimaflex</a:t>
            </a:r>
            <a:r>
              <a:rPr lang="en-GB" b="1" dirty="0" smtClean="0"/>
              <a:t> </a:t>
            </a:r>
          </a:p>
          <a:p>
            <a:pPr eaLnBrk="1" hangingPunct="1"/>
            <a:r>
              <a:rPr lang="en-GB" sz="1600" i="1" dirty="0" smtClean="0"/>
              <a:t>(</a:t>
            </a:r>
            <a:r>
              <a:rPr lang="pl-PL" sz="1600" i="1" dirty="0" smtClean="0"/>
              <a:t>anatomiczny kształt</a:t>
            </a:r>
            <a:r>
              <a:rPr lang="en-GB" sz="1600" i="1" dirty="0" smtClean="0"/>
              <a:t>)</a:t>
            </a:r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b="1" dirty="0" err="1" smtClean="0"/>
              <a:t>Wock</a:t>
            </a:r>
            <a:r>
              <a:rPr lang="en-GB" b="1" dirty="0" smtClean="0"/>
              <a:t>®  </a:t>
            </a:r>
          </a:p>
          <a:p>
            <a:pPr eaLnBrk="1" hangingPunct="1"/>
            <a:r>
              <a:rPr lang="en-GB" sz="1600" i="1" dirty="0" smtClean="0"/>
              <a:t>(A</a:t>
            </a:r>
            <a:r>
              <a:rPr lang="pl-PL" sz="1600" i="1" dirty="0" err="1" smtClean="0"/>
              <a:t>utoklaw</a:t>
            </a:r>
            <a:r>
              <a:rPr lang="en-GB" sz="1600" i="1" dirty="0" smtClean="0"/>
              <a:t>)</a:t>
            </a:r>
          </a:p>
          <a:p>
            <a:pPr eaLnBrk="1" hangingPunct="1"/>
            <a:endParaRPr lang="en-GB" dirty="0" smtClean="0"/>
          </a:p>
          <a:p>
            <a:r>
              <a:rPr lang="en-GB" b="1" dirty="0" err="1" smtClean="0"/>
              <a:t>Wock</a:t>
            </a:r>
            <a:r>
              <a:rPr lang="en-GB" b="1" dirty="0" smtClean="0"/>
              <a:t>® </a:t>
            </a:r>
            <a:r>
              <a:rPr lang="en-GB" b="1" dirty="0" err="1" smtClean="0"/>
              <a:t>Everlite</a:t>
            </a:r>
            <a:endParaRPr lang="en-GB" b="1" dirty="0" smtClean="0"/>
          </a:p>
          <a:p>
            <a:r>
              <a:rPr lang="en-GB" sz="1600" i="1" dirty="0" smtClean="0"/>
              <a:t>(</a:t>
            </a:r>
            <a:r>
              <a:rPr lang="pl-PL" sz="1600" i="1" dirty="0" smtClean="0"/>
              <a:t>Bardzo lekkie z </a:t>
            </a:r>
            <a:br>
              <a:rPr lang="pl-PL" sz="1600" i="1" dirty="0" smtClean="0"/>
            </a:br>
            <a:r>
              <a:rPr lang="pl-PL" sz="1600" i="1" dirty="0" smtClean="0"/>
              <a:t>zabudowaną piętą</a:t>
            </a:r>
            <a:r>
              <a:rPr lang="en-GB" sz="1600" i="1" dirty="0" smtClean="0"/>
              <a:t>)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b="1" dirty="0" err="1" smtClean="0"/>
              <a:t>Sunshoes</a:t>
            </a:r>
            <a:endParaRPr lang="en-GB" b="1" dirty="0" smtClean="0"/>
          </a:p>
          <a:p>
            <a:pPr eaLnBrk="1" hangingPunct="1"/>
            <a:r>
              <a:rPr lang="en-GB" sz="1600" i="1" dirty="0" smtClean="0"/>
              <a:t>(</a:t>
            </a:r>
            <a:r>
              <a:rPr lang="pl-PL" sz="1600" i="1" dirty="0" smtClean="0"/>
              <a:t>Autoklaw</a:t>
            </a:r>
            <a:r>
              <a:rPr lang="en-GB" sz="1600" i="1" dirty="0" smtClean="0"/>
              <a:t>)</a:t>
            </a:r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</p:txBody>
      </p:sp>
      <p:sp>
        <p:nvSpPr>
          <p:cNvPr id="17411" name="Title 1"/>
          <p:cNvSpPr txBox="1">
            <a:spLocks/>
          </p:cNvSpPr>
          <p:nvPr/>
        </p:nvSpPr>
        <p:spPr bwMode="auto">
          <a:xfrm>
            <a:off x="539750" y="981075"/>
            <a:ext cx="80645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sz="2400" b="1" dirty="0" smtClean="0">
                <a:solidFill>
                  <a:schemeClr val="tx2"/>
                </a:solidFill>
                <a:cs typeface="Arial" pitchFamily="34" charset="0"/>
              </a:rPr>
              <a:t>W przygotowaniu - </a:t>
            </a:r>
            <a:r>
              <a:rPr lang="pl-PL" sz="2400" b="1" dirty="0" smtClean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da-DK" sz="2400" b="1" dirty="0" smtClean="0">
                <a:solidFill>
                  <a:schemeClr val="tx2"/>
                </a:solidFill>
                <a:cs typeface="Arial" pitchFamily="34" charset="0"/>
              </a:rPr>
              <a:t>MicronClogs®</a:t>
            </a:r>
            <a:endParaRPr lang="da-DK" sz="2400" b="1" dirty="0">
              <a:solidFill>
                <a:schemeClr val="tx2"/>
              </a:solidFill>
              <a:cs typeface="Arial" pitchFamily="34" charset="0"/>
            </a:endParaRPr>
          </a:p>
        </p:txBody>
      </p:sp>
      <p:pic>
        <p:nvPicPr>
          <p:cNvPr id="17412" name="Picture 4" descr="D:\Degl\Egle\Cleanroom\Kampagne\Clogs\Suppliers and prices\Hovo - Klimaflex\Billeder\4030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8831" y="1772816"/>
            <a:ext cx="1392237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D:\Degl\Egle\Cleanroom\Kampagne\Clogs\Suppliers and prices\Hovo - Klimaflex\Billeder\4030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8556" y="1896641"/>
            <a:ext cx="144145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D:\Degl\Egle\Cleanroom\Kampagne\Clogs\Suppliers and prices\Hovo - Klimaflex\Billeder\4030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8293" y="1828379"/>
            <a:ext cx="149225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4081" y="4065166"/>
            <a:ext cx="1555750" cy="107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6" name="Picture 3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2593" y="3923879"/>
            <a:ext cx="1501775" cy="112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7" name="Picture 4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9831" y="3985791"/>
            <a:ext cx="1584325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8" name="Picture 5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2593" y="2842791"/>
            <a:ext cx="1427163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9" name="Picture 6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4606" y="2830091"/>
            <a:ext cx="1400175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0" name="Picture 7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6131" y="2842791"/>
            <a:ext cx="1492250" cy="101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1" name="Picture 15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3043" y="5292304"/>
            <a:ext cx="1281113" cy="8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2" name="Picture 16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8381" y="5249441"/>
            <a:ext cx="132715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3" name="Picture 17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2306" y="5292304"/>
            <a:ext cx="1262062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Placeholder 3"/>
          <p:cNvSpPr txBox="1">
            <a:spLocks/>
          </p:cNvSpPr>
          <p:nvPr/>
        </p:nvSpPr>
        <p:spPr>
          <a:xfrm>
            <a:off x="7524328" y="6381328"/>
            <a:ext cx="1440160" cy="3238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CC83C"/>
              </a:buClr>
              <a:buSzTx/>
              <a:buFont typeface="Wingdings" pitchFamily="2" charset="2"/>
              <a:buNone/>
              <a:tabLst/>
              <a:defRPr/>
            </a:pPr>
            <a:endParaRPr kumimoji="0" lang="da-DK" sz="1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586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539750" y="981075"/>
            <a:ext cx="8064499" cy="43063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pl-PL" dirty="0" smtClean="0"/>
              <a:t>W przygotowaniu </a:t>
            </a:r>
            <a:r>
              <a:rPr lang="pl-PL" dirty="0" smtClean="0"/>
              <a:t> - </a:t>
            </a:r>
            <a:r>
              <a:rPr lang="nl-NL" dirty="0" smtClean="0"/>
              <a:t>MicronGoggles</a:t>
            </a:r>
            <a:endParaRPr lang="nl-NL" baseline="30000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39750" y="1500947"/>
            <a:ext cx="8064500" cy="323850"/>
          </a:xfrm>
        </p:spPr>
        <p:txBody>
          <a:bodyPr/>
          <a:lstStyle/>
          <a:p>
            <a:r>
              <a:rPr lang="pl-PL" dirty="0" smtClean="0"/>
              <a:t>Serwis gogli ochronnych do stref kontrolowanych</a:t>
            </a:r>
            <a:endParaRPr lang="en-US" dirty="0"/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 cstate="screen"/>
          <a:srcRect b="53904"/>
          <a:stretch>
            <a:fillRect/>
          </a:stretch>
        </p:blipFill>
        <p:spPr bwMode="auto">
          <a:xfrm>
            <a:off x="1284259" y="1772816"/>
            <a:ext cx="516893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3"/>
          <p:cNvSpPr txBox="1">
            <a:spLocks/>
          </p:cNvSpPr>
          <p:nvPr/>
        </p:nvSpPr>
        <p:spPr>
          <a:xfrm>
            <a:off x="7524328" y="6381328"/>
            <a:ext cx="1440160" cy="3238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CC83C"/>
              </a:buClr>
              <a:buSzTx/>
              <a:buFont typeface="Wingdings" pitchFamily="2" charset="2"/>
              <a:buNone/>
              <a:tabLst/>
              <a:defRPr/>
            </a:pPr>
            <a:endParaRPr kumimoji="0" lang="da-DK" sz="1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221088"/>
            <a:ext cx="453650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27928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539750" y="981075"/>
            <a:ext cx="8064499" cy="43063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nl-NL" smtClean="0"/>
              <a:t>MicronSwep</a:t>
            </a:r>
            <a:r>
              <a:rPr lang="nl-NL" baseline="30000" smtClean="0">
                <a:latin typeface="Arial"/>
                <a:cs typeface="Arial"/>
              </a:rPr>
              <a:t>®</a:t>
            </a:r>
            <a:endParaRPr lang="nl-NL" baseline="30000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39750" y="1500947"/>
            <a:ext cx="8064500" cy="323850"/>
          </a:xfrm>
        </p:spPr>
        <p:txBody>
          <a:bodyPr/>
          <a:lstStyle/>
          <a:p>
            <a:r>
              <a:rPr lang="pl-PL" dirty="0" smtClean="0"/>
              <a:t>Unikalny system utrzymania czystości w strefach kontrolowanych</a:t>
            </a:r>
            <a:endParaRPr lang="da-DK" dirty="0"/>
          </a:p>
        </p:txBody>
      </p:sp>
      <p:pic>
        <p:nvPicPr>
          <p:cNvPr id="6146" name="Picture 2" descr="d:\users\degl\My Pictures\Screenpresso\2012-11-27 11h06_47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647" y="1844824"/>
            <a:ext cx="6182593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844824"/>
            <a:ext cx="1944216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9736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1560" y="2204864"/>
            <a:ext cx="4896544" cy="1224136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rgbClr val="8CC83C"/>
              </a:buClr>
              <a:buFont typeface="Wingdings" pitchFamily="2" charset="2"/>
              <a:buChar char="§"/>
            </a:pPr>
            <a:r>
              <a:rPr lang="pl-PL" sz="1400" dirty="0" smtClean="0">
                <a:solidFill>
                  <a:srgbClr val="003366"/>
                </a:solidFill>
              </a:rPr>
              <a:t>Skuteczne pochłanianie zanieczyszczeń</a:t>
            </a:r>
            <a:endParaRPr lang="en-US" sz="1400" dirty="0">
              <a:solidFill>
                <a:srgbClr val="003366"/>
              </a:solidFill>
            </a:endParaRPr>
          </a:p>
          <a:p>
            <a:pPr marL="285750" indent="-285750">
              <a:buClr>
                <a:srgbClr val="8CC83C"/>
              </a:buClr>
              <a:buFont typeface="Wingdings" pitchFamily="2" charset="2"/>
              <a:buChar char="§"/>
            </a:pPr>
            <a:r>
              <a:rPr lang="pl-PL" sz="1400" dirty="0" smtClean="0">
                <a:solidFill>
                  <a:srgbClr val="003366"/>
                </a:solidFill>
              </a:rPr>
              <a:t>Łatwa obsługa</a:t>
            </a:r>
            <a:endParaRPr lang="en-US" sz="1400" dirty="0">
              <a:solidFill>
                <a:srgbClr val="003366"/>
              </a:solidFill>
            </a:endParaRPr>
          </a:p>
          <a:p>
            <a:pPr marL="285750" indent="-285750">
              <a:buClr>
                <a:srgbClr val="8CC83C"/>
              </a:buClr>
              <a:buFont typeface="Wingdings" pitchFamily="2" charset="2"/>
              <a:buChar char="§"/>
            </a:pPr>
            <a:r>
              <a:rPr lang="pl-PL" sz="1400" dirty="0" smtClean="0">
                <a:solidFill>
                  <a:srgbClr val="003366"/>
                </a:solidFill>
              </a:rPr>
              <a:t>Precyzyjne dozowanie wody i chemikaliów</a:t>
            </a:r>
            <a:r>
              <a:rPr lang="en-US" sz="1400" dirty="0" smtClean="0">
                <a:solidFill>
                  <a:srgbClr val="003366"/>
                </a:solidFill>
              </a:rPr>
              <a:t> </a:t>
            </a:r>
            <a:endParaRPr lang="en-US" sz="1400" dirty="0">
              <a:solidFill>
                <a:srgbClr val="003366"/>
              </a:solidFill>
            </a:endParaRPr>
          </a:p>
          <a:p>
            <a:pPr marL="285750" indent="-285750">
              <a:buClr>
                <a:srgbClr val="8CC83C"/>
              </a:buClr>
              <a:buFont typeface="Wingdings" pitchFamily="2" charset="2"/>
              <a:buChar char="§"/>
            </a:pPr>
            <a:r>
              <a:rPr lang="pl-PL" sz="1400" dirty="0" smtClean="0">
                <a:solidFill>
                  <a:srgbClr val="003366"/>
                </a:solidFill>
              </a:rPr>
              <a:t>Eliminacja zagrożenia powstania zanieczyszczeń krzyżowych</a:t>
            </a:r>
            <a:endParaRPr lang="en-US" sz="1400" dirty="0">
              <a:solidFill>
                <a:srgbClr val="003366"/>
              </a:solidFill>
            </a:endParaRPr>
          </a:p>
          <a:p>
            <a:pPr marL="285750" indent="-285750">
              <a:buClr>
                <a:srgbClr val="8CC83C"/>
              </a:buClr>
              <a:buFont typeface="Wingdings" pitchFamily="2" charset="2"/>
              <a:buChar char="§"/>
            </a:pPr>
            <a:r>
              <a:rPr lang="pl-PL" sz="1400" dirty="0" smtClean="0">
                <a:solidFill>
                  <a:srgbClr val="003366"/>
                </a:solidFill>
              </a:rPr>
              <a:t>Przyjazny dla środowiska sposób prania</a:t>
            </a:r>
            <a:endParaRPr lang="en-US" sz="1400" dirty="0">
              <a:solidFill>
                <a:srgbClr val="0033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1560" y="3573016"/>
            <a:ext cx="4896544" cy="792088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rgbClr val="8CC83C"/>
              </a:buClr>
              <a:buFont typeface="Wingdings" pitchFamily="2" charset="2"/>
              <a:buChar char="§"/>
            </a:pPr>
            <a:r>
              <a:rPr lang="pl-PL" sz="1400" dirty="0" smtClean="0">
                <a:solidFill>
                  <a:srgbClr val="003366"/>
                </a:solidFill>
              </a:rPr>
              <a:t>Ergonomiczne i lekkie materiały</a:t>
            </a:r>
            <a:endParaRPr lang="en-US" sz="1400" dirty="0">
              <a:solidFill>
                <a:srgbClr val="003366"/>
              </a:solidFill>
            </a:endParaRPr>
          </a:p>
          <a:p>
            <a:pPr marL="285750" indent="-285750">
              <a:buClr>
                <a:srgbClr val="8CC83C"/>
              </a:buClr>
              <a:buFont typeface="Wingdings" pitchFamily="2" charset="2"/>
              <a:buChar char="§"/>
            </a:pPr>
            <a:r>
              <a:rPr lang="pl-PL" sz="1400" dirty="0" smtClean="0">
                <a:solidFill>
                  <a:srgbClr val="003366"/>
                </a:solidFill>
              </a:rPr>
              <a:t>System czyszczenia jednoetapowego</a:t>
            </a:r>
            <a:endParaRPr lang="en-US" sz="1400" dirty="0">
              <a:solidFill>
                <a:srgbClr val="003366"/>
              </a:solidFill>
            </a:endParaRPr>
          </a:p>
          <a:p>
            <a:pPr marL="285750" indent="-285750">
              <a:buClr>
                <a:srgbClr val="8CC83C"/>
              </a:buClr>
              <a:buFont typeface="Wingdings" pitchFamily="2" charset="2"/>
              <a:buChar char="§"/>
            </a:pPr>
            <a:r>
              <a:rPr lang="pl-PL" sz="1400" dirty="0" smtClean="0">
                <a:solidFill>
                  <a:srgbClr val="003366"/>
                </a:solidFill>
              </a:rPr>
              <a:t>Ograniczona ilość ruchów w strefie Cleanroom</a:t>
            </a:r>
            <a:endParaRPr lang="en-US" sz="1400" dirty="0">
              <a:solidFill>
                <a:srgbClr val="0033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0610" y="4509120"/>
            <a:ext cx="4896544" cy="1224136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rgbClr val="8CC83C"/>
              </a:buClr>
              <a:buFont typeface="Wingdings" pitchFamily="2" charset="2"/>
              <a:buChar char="§"/>
            </a:pPr>
            <a:r>
              <a:rPr lang="pl-PL" sz="1400" dirty="0" smtClean="0">
                <a:solidFill>
                  <a:srgbClr val="003366"/>
                </a:solidFill>
              </a:rPr>
              <a:t>Zakup, administracja, pranie i bieżące naprawy, logistyka.</a:t>
            </a:r>
            <a:endParaRPr lang="en-US" sz="1400" dirty="0">
              <a:solidFill>
                <a:srgbClr val="003366"/>
              </a:solidFill>
            </a:endParaRPr>
          </a:p>
          <a:p>
            <a:pPr marL="285750" indent="-285750">
              <a:buClr>
                <a:srgbClr val="8CC83C"/>
              </a:buClr>
              <a:buFont typeface="Wingdings" pitchFamily="2" charset="2"/>
              <a:buChar char="§"/>
            </a:pPr>
            <a:r>
              <a:rPr lang="en-US" sz="1400" dirty="0">
                <a:solidFill>
                  <a:srgbClr val="003366"/>
                </a:solidFill>
              </a:rPr>
              <a:t>Berendsen Online Services</a:t>
            </a:r>
          </a:p>
          <a:p>
            <a:pPr marL="285750" indent="-285750">
              <a:buClr>
                <a:srgbClr val="8CC83C"/>
              </a:buClr>
              <a:buFont typeface="Wingdings" pitchFamily="2" charset="2"/>
              <a:buChar char="§"/>
            </a:pPr>
            <a:r>
              <a:rPr lang="pl-PL" sz="1400" dirty="0" smtClean="0">
                <a:solidFill>
                  <a:srgbClr val="003366"/>
                </a:solidFill>
              </a:rPr>
              <a:t>Rozwiązanie będące częścią kompleksowej oferty dla pomieszczeń kontrolowanych</a:t>
            </a:r>
            <a:r>
              <a:rPr lang="en-US" sz="1400" dirty="0" smtClean="0">
                <a:solidFill>
                  <a:srgbClr val="003366"/>
                </a:solidFill>
              </a:rPr>
              <a:t>.</a:t>
            </a:r>
            <a:endParaRPr lang="en-US" sz="1400" dirty="0">
              <a:solidFill>
                <a:srgbClr val="003366"/>
              </a:solidFill>
            </a:endParaRPr>
          </a:p>
        </p:txBody>
      </p:sp>
      <p:sp>
        <p:nvSpPr>
          <p:cNvPr id="6" name="Flowchart: Extract 5"/>
          <p:cNvSpPr/>
          <p:nvPr/>
        </p:nvSpPr>
        <p:spPr>
          <a:xfrm rot="5400000">
            <a:off x="5148064" y="2564904"/>
            <a:ext cx="1224136" cy="504056"/>
          </a:xfrm>
          <a:prstGeom prst="flowChartExtra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90000"/>
              </a:lnSpc>
            </a:pPr>
            <a:endParaRPr lang="da-DK" sz="1600" dirty="0" err="1" smtClean="0"/>
          </a:p>
        </p:txBody>
      </p:sp>
      <p:sp>
        <p:nvSpPr>
          <p:cNvPr id="10" name="Flowchart: Extract 9"/>
          <p:cNvSpPr/>
          <p:nvPr/>
        </p:nvSpPr>
        <p:spPr>
          <a:xfrm rot="5400000">
            <a:off x="5364088" y="3717032"/>
            <a:ext cx="792088" cy="504056"/>
          </a:xfrm>
          <a:prstGeom prst="flowChartExtra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90000"/>
              </a:lnSpc>
            </a:pPr>
            <a:endParaRPr lang="da-DK" sz="1600" dirty="0" err="1" smtClean="0"/>
          </a:p>
        </p:txBody>
      </p:sp>
      <p:sp>
        <p:nvSpPr>
          <p:cNvPr id="11" name="Flowchart: Extract 10"/>
          <p:cNvSpPr/>
          <p:nvPr/>
        </p:nvSpPr>
        <p:spPr>
          <a:xfrm rot="5400000">
            <a:off x="5148064" y="4869160"/>
            <a:ext cx="1224136" cy="504056"/>
          </a:xfrm>
          <a:prstGeom prst="flowChartExtra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90000"/>
              </a:lnSpc>
            </a:pPr>
            <a:endParaRPr lang="da-DK" sz="1600" dirty="0" err="1" smtClean="0"/>
          </a:p>
        </p:txBody>
      </p:sp>
      <p:sp>
        <p:nvSpPr>
          <p:cNvPr id="9" name="Rectangle 8"/>
          <p:cNvSpPr/>
          <p:nvPr/>
        </p:nvSpPr>
        <p:spPr>
          <a:xfrm>
            <a:off x="6012159" y="2384505"/>
            <a:ext cx="25920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 smtClean="0">
                <a:solidFill>
                  <a:srgbClr val="8CC83C"/>
                </a:solidFill>
              </a:rPr>
              <a:t>Najwyższa jakość gwarantująca optymalny poziom higieny</a:t>
            </a:r>
            <a:endParaRPr lang="da-DK" sz="1600" b="1" dirty="0">
              <a:solidFill>
                <a:srgbClr val="8CC83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12160" y="3573774"/>
            <a:ext cx="23042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 smtClean="0">
                <a:solidFill>
                  <a:srgbClr val="8CC83C"/>
                </a:solidFill>
              </a:rPr>
              <a:t>Ergonomia – uśmiech na twarzy Twoich pracowników</a:t>
            </a:r>
            <a:endParaRPr lang="en-US" sz="1600" b="1" dirty="0">
              <a:solidFill>
                <a:srgbClr val="8CC83C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12160" y="4869160"/>
            <a:ext cx="28803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 smtClean="0">
                <a:solidFill>
                  <a:srgbClr val="8CC83C"/>
                </a:solidFill>
              </a:rPr>
              <a:t>Oszczędność czasu </a:t>
            </a:r>
            <a:br>
              <a:rPr lang="pl-PL" sz="1600" b="1" dirty="0" smtClean="0">
                <a:solidFill>
                  <a:srgbClr val="8CC83C"/>
                </a:solidFill>
              </a:rPr>
            </a:br>
            <a:r>
              <a:rPr lang="pl-PL" sz="1600" b="1" dirty="0" smtClean="0">
                <a:solidFill>
                  <a:srgbClr val="8CC83C"/>
                </a:solidFill>
              </a:rPr>
              <a:t>i zasobów</a:t>
            </a:r>
            <a:endParaRPr lang="en-US" sz="1600" b="1" dirty="0">
              <a:solidFill>
                <a:srgbClr val="8CC83C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39750" y="981075"/>
            <a:ext cx="8064499" cy="43063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nl-NL" smtClean="0"/>
              <a:t>MicronSwep</a:t>
            </a:r>
            <a:r>
              <a:rPr lang="nl-NL" baseline="30000" smtClean="0">
                <a:latin typeface="Arial"/>
                <a:cs typeface="Arial"/>
              </a:rPr>
              <a:t>®</a:t>
            </a:r>
            <a:endParaRPr lang="nl-NL" baseline="30000" dirty="0"/>
          </a:p>
        </p:txBody>
      </p:sp>
      <p:sp>
        <p:nvSpPr>
          <p:cNvPr id="18" name="Text Placeholder 3"/>
          <p:cNvSpPr txBox="1">
            <a:spLocks/>
          </p:cNvSpPr>
          <p:nvPr/>
        </p:nvSpPr>
        <p:spPr>
          <a:xfrm>
            <a:off x="539948" y="1556792"/>
            <a:ext cx="8064500" cy="3238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CC83C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Unikalny system utrzymania czystości w strefach kontrolowanych</a:t>
            </a:r>
            <a:endParaRPr kumimoji="0" lang="da-DK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346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1560" y="2204864"/>
            <a:ext cx="4896544" cy="1008112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rgbClr val="8CC83C"/>
              </a:buClr>
              <a:buFont typeface="Wingdings" pitchFamily="2" charset="2"/>
              <a:buChar char="§"/>
            </a:pPr>
            <a:r>
              <a:rPr lang="pl-PL" sz="1400" dirty="0" smtClean="0">
                <a:solidFill>
                  <a:srgbClr val="003366"/>
                </a:solidFill>
              </a:rPr>
              <a:t>Pakowanie zgodnie z Twoimi oczekiwaniami</a:t>
            </a:r>
            <a:endParaRPr lang="en-US" sz="1400" dirty="0">
              <a:solidFill>
                <a:srgbClr val="003366"/>
              </a:solidFill>
            </a:endParaRPr>
          </a:p>
          <a:p>
            <a:pPr marL="285750" indent="-285750">
              <a:buClr>
                <a:srgbClr val="8CC83C"/>
              </a:buClr>
              <a:buFont typeface="Wingdings" pitchFamily="2" charset="2"/>
              <a:buChar char="§"/>
            </a:pPr>
            <a:r>
              <a:rPr lang="pl-PL" sz="1400" dirty="0" smtClean="0">
                <a:solidFill>
                  <a:srgbClr val="003366"/>
                </a:solidFill>
              </a:rPr>
              <a:t>Opakowania Autoklaw dla najwyższych klas czystości</a:t>
            </a:r>
            <a:r>
              <a:rPr lang="en-US" sz="1400" dirty="0" smtClean="0">
                <a:solidFill>
                  <a:srgbClr val="003366"/>
                </a:solidFill>
              </a:rPr>
              <a:t> </a:t>
            </a:r>
            <a:endParaRPr lang="en-US" sz="1400" dirty="0">
              <a:solidFill>
                <a:srgbClr val="003366"/>
              </a:solidFill>
            </a:endParaRPr>
          </a:p>
          <a:p>
            <a:pPr marL="285750" indent="-285750">
              <a:buClr>
                <a:srgbClr val="8CC83C"/>
              </a:buClr>
              <a:buFont typeface="Wingdings" pitchFamily="2" charset="2"/>
              <a:buChar char="§"/>
            </a:pPr>
            <a:r>
              <a:rPr lang="pl-PL" sz="1400" dirty="0" smtClean="0">
                <a:solidFill>
                  <a:srgbClr val="003366"/>
                </a:solidFill>
              </a:rPr>
              <a:t>Optymalne i ergonomiczne i bezpieczne opakowanie</a:t>
            </a:r>
            <a:endParaRPr lang="en-US" sz="1400" dirty="0">
              <a:solidFill>
                <a:srgbClr val="0033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1560" y="3356992"/>
            <a:ext cx="4896544" cy="648072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rgbClr val="8CC83C"/>
              </a:buClr>
              <a:buFont typeface="Wingdings" pitchFamily="2" charset="2"/>
              <a:buChar char="§"/>
            </a:pPr>
            <a:r>
              <a:rPr lang="pl-PL" sz="1400" dirty="0" smtClean="0">
                <a:solidFill>
                  <a:srgbClr val="003366"/>
                </a:solidFill>
              </a:rPr>
              <a:t>Dostawy i dystrybucja dopasowana do Twoich potrzeb</a:t>
            </a:r>
            <a:endParaRPr lang="en-US" sz="1400" dirty="0">
              <a:solidFill>
                <a:srgbClr val="003366"/>
              </a:solidFill>
            </a:endParaRPr>
          </a:p>
          <a:p>
            <a:pPr marL="285750" indent="-285750">
              <a:buClr>
                <a:srgbClr val="8CC83C"/>
              </a:buClr>
              <a:buFont typeface="Wingdings" pitchFamily="2" charset="2"/>
              <a:buChar char="§"/>
            </a:pPr>
            <a:r>
              <a:rPr lang="pl-PL" sz="1400" dirty="0" smtClean="0">
                <a:solidFill>
                  <a:srgbClr val="003366"/>
                </a:solidFill>
              </a:rPr>
              <a:t>Serwisanci wewnętrzni</a:t>
            </a:r>
            <a:endParaRPr lang="en-US" sz="1400" dirty="0">
              <a:solidFill>
                <a:srgbClr val="0033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0610" y="4149080"/>
            <a:ext cx="4896544" cy="1224136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rgbClr val="8CC83C"/>
              </a:buClr>
              <a:buFont typeface="Wingdings" pitchFamily="2" charset="2"/>
              <a:buChar char="§"/>
            </a:pPr>
            <a:r>
              <a:rPr lang="pl-PL" sz="1400" dirty="0" smtClean="0">
                <a:solidFill>
                  <a:srgbClr val="003366"/>
                </a:solidFill>
              </a:rPr>
              <a:t>Estetyczne szafki pomagające utrzymać porządek </a:t>
            </a:r>
            <a:br>
              <a:rPr lang="pl-PL" sz="1400" dirty="0" smtClean="0">
                <a:solidFill>
                  <a:srgbClr val="003366"/>
                </a:solidFill>
              </a:rPr>
            </a:br>
            <a:r>
              <a:rPr lang="pl-PL" sz="1400" dirty="0" smtClean="0">
                <a:solidFill>
                  <a:srgbClr val="003366"/>
                </a:solidFill>
              </a:rPr>
              <a:t>w szatniach</a:t>
            </a:r>
            <a:endParaRPr lang="en-US" sz="1400" dirty="0">
              <a:solidFill>
                <a:srgbClr val="003366"/>
              </a:solidFill>
            </a:endParaRPr>
          </a:p>
          <a:p>
            <a:pPr marL="285750" indent="-285750">
              <a:buClr>
                <a:srgbClr val="8CC83C"/>
              </a:buClr>
              <a:buFont typeface="Wingdings" pitchFamily="2" charset="2"/>
              <a:buChar char="§"/>
            </a:pPr>
            <a:r>
              <a:rPr lang="pl-PL" sz="1400" dirty="0" smtClean="0">
                <a:solidFill>
                  <a:srgbClr val="003366"/>
                </a:solidFill>
              </a:rPr>
              <a:t>Szafki </a:t>
            </a:r>
            <a:r>
              <a:rPr lang="en-US" sz="1400" dirty="0" err="1" smtClean="0">
                <a:solidFill>
                  <a:srgbClr val="003366"/>
                </a:solidFill>
              </a:rPr>
              <a:t>FiFo</a:t>
            </a:r>
            <a:r>
              <a:rPr lang="en-US" sz="1400" dirty="0" smtClean="0">
                <a:solidFill>
                  <a:srgbClr val="003366"/>
                </a:solidFill>
              </a:rPr>
              <a:t> </a:t>
            </a:r>
            <a:r>
              <a:rPr lang="pl-PL" sz="1400" dirty="0" smtClean="0">
                <a:solidFill>
                  <a:srgbClr val="003366"/>
                </a:solidFill>
              </a:rPr>
              <a:t>zgodne z wymogami </a:t>
            </a:r>
            <a:r>
              <a:rPr lang="en-US" sz="1400" dirty="0" smtClean="0">
                <a:solidFill>
                  <a:srgbClr val="003366"/>
                </a:solidFill>
              </a:rPr>
              <a:t>GMP</a:t>
            </a:r>
            <a:endParaRPr lang="en-US" sz="1400" dirty="0">
              <a:solidFill>
                <a:srgbClr val="003366"/>
              </a:solidFill>
            </a:endParaRPr>
          </a:p>
          <a:p>
            <a:pPr marL="285750" indent="-285750">
              <a:buClr>
                <a:srgbClr val="8CC83C"/>
              </a:buClr>
              <a:buFont typeface="Wingdings" pitchFamily="2" charset="2"/>
              <a:buChar char="§"/>
            </a:pPr>
            <a:r>
              <a:rPr lang="pl-PL" sz="1400" dirty="0" smtClean="0">
                <a:solidFill>
                  <a:srgbClr val="003366"/>
                </a:solidFill>
              </a:rPr>
              <a:t>Inteligentne szafki rejestrujące odzież za pomocą chipów lokalizacyjnych</a:t>
            </a:r>
            <a:endParaRPr lang="en-US" sz="1400" dirty="0">
              <a:solidFill>
                <a:srgbClr val="003366"/>
              </a:solidFill>
            </a:endParaRPr>
          </a:p>
          <a:p>
            <a:pPr marL="285750" indent="-285750">
              <a:buClr>
                <a:srgbClr val="8CC83C"/>
              </a:buClr>
              <a:buFont typeface="Wingdings" pitchFamily="2" charset="2"/>
              <a:buChar char="§"/>
            </a:pPr>
            <a:r>
              <a:rPr lang="pl-PL" sz="1400" dirty="0" smtClean="0">
                <a:solidFill>
                  <a:srgbClr val="003366"/>
                </a:solidFill>
              </a:rPr>
              <a:t>Szafki na odzież skażoną biologicznie</a:t>
            </a:r>
            <a:endParaRPr lang="en-US" sz="1400" dirty="0">
              <a:solidFill>
                <a:srgbClr val="003366"/>
              </a:solidFill>
            </a:endParaRPr>
          </a:p>
        </p:txBody>
      </p:sp>
      <p:sp>
        <p:nvSpPr>
          <p:cNvPr id="6" name="Flowchart: Extract 5"/>
          <p:cNvSpPr/>
          <p:nvPr/>
        </p:nvSpPr>
        <p:spPr>
          <a:xfrm rot="5400000">
            <a:off x="5256076" y="2456892"/>
            <a:ext cx="1008112" cy="504056"/>
          </a:xfrm>
          <a:prstGeom prst="flowChartExtra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90000"/>
              </a:lnSpc>
            </a:pPr>
            <a:endParaRPr lang="da-DK" sz="1600" dirty="0" err="1" smtClean="0"/>
          </a:p>
        </p:txBody>
      </p:sp>
      <p:sp>
        <p:nvSpPr>
          <p:cNvPr id="10" name="Flowchart: Extract 9"/>
          <p:cNvSpPr/>
          <p:nvPr/>
        </p:nvSpPr>
        <p:spPr>
          <a:xfrm rot="5400000">
            <a:off x="5436096" y="3429000"/>
            <a:ext cx="648072" cy="504056"/>
          </a:xfrm>
          <a:prstGeom prst="flowChartExtra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90000"/>
              </a:lnSpc>
            </a:pPr>
            <a:endParaRPr lang="da-DK" sz="1600" dirty="0" err="1" smtClean="0"/>
          </a:p>
        </p:txBody>
      </p:sp>
      <p:sp>
        <p:nvSpPr>
          <p:cNvPr id="11" name="Flowchart: Extract 10"/>
          <p:cNvSpPr/>
          <p:nvPr/>
        </p:nvSpPr>
        <p:spPr>
          <a:xfrm rot="5400000">
            <a:off x="5148064" y="4509120"/>
            <a:ext cx="1224136" cy="504056"/>
          </a:xfrm>
          <a:prstGeom prst="flowChartExtra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90000"/>
              </a:lnSpc>
            </a:pPr>
            <a:endParaRPr lang="da-DK" sz="1600" dirty="0" err="1" smtClean="0"/>
          </a:p>
        </p:txBody>
      </p:sp>
      <p:sp>
        <p:nvSpPr>
          <p:cNvPr id="9" name="Rectangle 8"/>
          <p:cNvSpPr/>
          <p:nvPr/>
        </p:nvSpPr>
        <p:spPr>
          <a:xfrm>
            <a:off x="6012159" y="2412177"/>
            <a:ext cx="25920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 smtClean="0">
                <a:solidFill>
                  <a:srgbClr val="8CC83C"/>
                </a:solidFill>
              </a:rPr>
              <a:t>Oszczędność czasu </a:t>
            </a:r>
            <a:br>
              <a:rPr lang="pl-PL" sz="1600" b="1" dirty="0" smtClean="0">
                <a:solidFill>
                  <a:srgbClr val="8CC83C"/>
                </a:solidFill>
              </a:rPr>
            </a:br>
            <a:r>
              <a:rPr lang="pl-PL" sz="1600" b="1" dirty="0" smtClean="0">
                <a:solidFill>
                  <a:srgbClr val="8CC83C"/>
                </a:solidFill>
              </a:rPr>
              <a:t>i pieniędzy</a:t>
            </a:r>
            <a:endParaRPr lang="en-US" sz="1600" b="1" dirty="0">
              <a:solidFill>
                <a:srgbClr val="8CC83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12160" y="3429000"/>
            <a:ext cx="23042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 smtClean="0">
                <a:solidFill>
                  <a:srgbClr val="8CC83C"/>
                </a:solidFill>
              </a:rPr>
              <a:t>Optymalna dystrybucja</a:t>
            </a:r>
            <a:endParaRPr lang="en-US" sz="1600" b="1" dirty="0">
              <a:solidFill>
                <a:srgbClr val="8CC83C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12160" y="4500409"/>
            <a:ext cx="28803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 smtClean="0">
                <a:solidFill>
                  <a:srgbClr val="8CC83C"/>
                </a:solidFill>
              </a:rPr>
              <a:t>Pełna kontrola</a:t>
            </a:r>
            <a:endParaRPr lang="en-US" sz="1600" b="1" dirty="0">
              <a:solidFill>
                <a:srgbClr val="8CC83C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39750" y="981075"/>
            <a:ext cx="8064499" cy="43063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pl-PL" dirty="0" smtClean="0"/>
              <a:t>Rozwiązania logistyczne</a:t>
            </a:r>
            <a:endParaRPr lang="nl-NL" baseline="30000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39750" y="1500947"/>
            <a:ext cx="8064500" cy="323850"/>
          </a:xfrm>
        </p:spPr>
        <p:txBody>
          <a:bodyPr/>
          <a:lstStyle/>
          <a:p>
            <a:r>
              <a:rPr lang="pl-PL" dirty="0" smtClean="0"/>
              <a:t>Dopasowane do Twoich potrzeb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112644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539750" y="981075"/>
            <a:ext cx="8064499" cy="43063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pl-PL" dirty="0" smtClean="0"/>
              <a:t>Rozwiązania logistyczne</a:t>
            </a:r>
            <a:endParaRPr lang="nl-NL" baseline="30000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39750" y="1500947"/>
            <a:ext cx="8064500" cy="323850"/>
          </a:xfrm>
        </p:spPr>
        <p:txBody>
          <a:bodyPr/>
          <a:lstStyle/>
          <a:p>
            <a:r>
              <a:rPr lang="pl-PL" dirty="0" smtClean="0"/>
              <a:t>Dopasowane do Twoich potrzeb</a:t>
            </a:r>
            <a:endParaRPr lang="da-DK" dirty="0"/>
          </a:p>
        </p:txBody>
      </p:sp>
      <p:pic>
        <p:nvPicPr>
          <p:cNvPr id="7170" name="Picture 2" descr="d:\users\degl\My Pictures\Screenpresso\2012-11-27 11h08_57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1" y="1988840"/>
            <a:ext cx="6408514" cy="428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6768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1560" y="2204865"/>
            <a:ext cx="4896544" cy="432048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rgbClr val="8CC83C"/>
              </a:buClr>
              <a:buFont typeface="Wingdings" pitchFamily="2" charset="2"/>
              <a:buChar char="§"/>
            </a:pPr>
            <a:r>
              <a:rPr lang="pl-PL" sz="1400" dirty="0" smtClean="0">
                <a:solidFill>
                  <a:srgbClr val="003366"/>
                </a:solidFill>
              </a:rPr>
              <a:t>Aktualna wiedza i </a:t>
            </a:r>
            <a:r>
              <a:rPr lang="en-US" sz="1400" dirty="0" smtClean="0">
                <a:solidFill>
                  <a:srgbClr val="003366"/>
                </a:solidFill>
              </a:rPr>
              <a:t>know</a:t>
            </a:r>
            <a:r>
              <a:rPr lang="pl-PL" sz="1400" dirty="0" smtClean="0">
                <a:solidFill>
                  <a:srgbClr val="003366"/>
                </a:solidFill>
              </a:rPr>
              <a:t>-</a:t>
            </a:r>
            <a:r>
              <a:rPr lang="en-US" sz="1400" dirty="0" smtClean="0">
                <a:solidFill>
                  <a:srgbClr val="003366"/>
                </a:solidFill>
              </a:rPr>
              <a:t>how</a:t>
            </a:r>
            <a:endParaRPr lang="en-US" sz="1400" dirty="0">
              <a:solidFill>
                <a:srgbClr val="0033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1560" y="2780928"/>
            <a:ext cx="4896544" cy="648072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rgbClr val="8CC83C"/>
              </a:buClr>
              <a:buFont typeface="Wingdings" pitchFamily="2" charset="2"/>
              <a:buChar char="§"/>
            </a:pPr>
            <a:r>
              <a:rPr lang="pl-PL" sz="1400" dirty="0" smtClean="0">
                <a:solidFill>
                  <a:srgbClr val="003366"/>
                </a:solidFill>
              </a:rPr>
              <a:t>Trenerzy zewnętrzni</a:t>
            </a:r>
            <a:endParaRPr lang="en-US" sz="1400" dirty="0">
              <a:solidFill>
                <a:srgbClr val="003366"/>
              </a:solidFill>
            </a:endParaRPr>
          </a:p>
          <a:p>
            <a:pPr marL="285750" indent="-285750">
              <a:buClr>
                <a:srgbClr val="8CC83C"/>
              </a:buClr>
              <a:buFont typeface="Wingdings" pitchFamily="2" charset="2"/>
              <a:buChar char="§"/>
            </a:pPr>
            <a:r>
              <a:rPr lang="pl-PL" sz="1400" dirty="0" smtClean="0">
                <a:solidFill>
                  <a:srgbClr val="003366"/>
                </a:solidFill>
              </a:rPr>
              <a:t>Najwyższej jakości standardy szkolenia</a:t>
            </a:r>
            <a:endParaRPr lang="en-US" sz="1400" dirty="0">
              <a:solidFill>
                <a:srgbClr val="0033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0610" y="3573016"/>
            <a:ext cx="4896544" cy="689883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rgbClr val="8CC83C"/>
              </a:buClr>
              <a:buFont typeface="Wingdings" pitchFamily="2" charset="2"/>
              <a:buChar char="§"/>
            </a:pPr>
            <a:r>
              <a:rPr lang="pl-PL" sz="1400" dirty="0" smtClean="0">
                <a:solidFill>
                  <a:srgbClr val="003366"/>
                </a:solidFill>
              </a:rPr>
              <a:t>Bieżąca analiza trendów rynkowych</a:t>
            </a:r>
            <a:endParaRPr lang="en-US" sz="1400" dirty="0">
              <a:solidFill>
                <a:srgbClr val="003366"/>
              </a:solidFill>
            </a:endParaRPr>
          </a:p>
          <a:p>
            <a:pPr marL="285750" indent="-285750">
              <a:buClr>
                <a:srgbClr val="8CC83C"/>
              </a:buClr>
              <a:buFont typeface="Wingdings" pitchFamily="2" charset="2"/>
              <a:buChar char="§"/>
            </a:pPr>
            <a:r>
              <a:rPr lang="pl-PL" sz="1400" dirty="0" smtClean="0">
                <a:solidFill>
                  <a:srgbClr val="003366"/>
                </a:solidFill>
              </a:rPr>
              <a:t>Dzielenie się wiedzą</a:t>
            </a:r>
            <a:endParaRPr lang="en-US" sz="1400" dirty="0">
              <a:solidFill>
                <a:srgbClr val="003366"/>
              </a:solidFill>
            </a:endParaRPr>
          </a:p>
        </p:txBody>
      </p:sp>
      <p:sp>
        <p:nvSpPr>
          <p:cNvPr id="6" name="Flowchart: Extract 5"/>
          <p:cNvSpPr/>
          <p:nvPr/>
        </p:nvSpPr>
        <p:spPr>
          <a:xfrm rot="5400000">
            <a:off x="5544107" y="2168863"/>
            <a:ext cx="432050" cy="504056"/>
          </a:xfrm>
          <a:prstGeom prst="flowChartExtra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90000"/>
              </a:lnSpc>
            </a:pPr>
            <a:endParaRPr lang="da-DK" sz="1600" dirty="0" err="1" smtClean="0"/>
          </a:p>
        </p:txBody>
      </p:sp>
      <p:sp>
        <p:nvSpPr>
          <p:cNvPr id="10" name="Flowchart: Extract 9"/>
          <p:cNvSpPr/>
          <p:nvPr/>
        </p:nvSpPr>
        <p:spPr>
          <a:xfrm rot="5400000">
            <a:off x="5436096" y="2852936"/>
            <a:ext cx="648072" cy="504056"/>
          </a:xfrm>
          <a:prstGeom prst="flowChartExtra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90000"/>
              </a:lnSpc>
            </a:pPr>
            <a:endParaRPr lang="da-DK" sz="1600" dirty="0" err="1" smtClean="0"/>
          </a:p>
        </p:txBody>
      </p:sp>
      <p:sp>
        <p:nvSpPr>
          <p:cNvPr id="11" name="Flowchart: Extract 10"/>
          <p:cNvSpPr/>
          <p:nvPr/>
        </p:nvSpPr>
        <p:spPr>
          <a:xfrm rot="5400000">
            <a:off x="5415190" y="3665930"/>
            <a:ext cx="689883" cy="504056"/>
          </a:xfrm>
          <a:prstGeom prst="flowChartExtra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90000"/>
              </a:lnSpc>
            </a:pPr>
            <a:endParaRPr lang="da-DK" sz="1600" dirty="0" err="1" smtClean="0"/>
          </a:p>
        </p:txBody>
      </p:sp>
      <p:sp>
        <p:nvSpPr>
          <p:cNvPr id="9" name="Rectangle 8"/>
          <p:cNvSpPr/>
          <p:nvPr/>
        </p:nvSpPr>
        <p:spPr>
          <a:xfrm>
            <a:off x="6012159" y="2253122"/>
            <a:ext cx="25920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 smtClean="0">
                <a:solidFill>
                  <a:srgbClr val="8CC83C"/>
                </a:solidFill>
              </a:rPr>
              <a:t>Jesteś na bieżąco</a:t>
            </a:r>
            <a:endParaRPr lang="en-US" sz="1600" b="1" dirty="0">
              <a:solidFill>
                <a:srgbClr val="8CC83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12160" y="2924186"/>
            <a:ext cx="23042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 smtClean="0">
                <a:solidFill>
                  <a:srgbClr val="8CC83C"/>
                </a:solidFill>
              </a:rPr>
              <a:t>Wysoka skuteczność</a:t>
            </a:r>
            <a:endParaRPr lang="en-US" sz="1600" b="1" dirty="0">
              <a:solidFill>
                <a:srgbClr val="8CC83C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12160" y="3717032"/>
            <a:ext cx="28803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 smtClean="0">
                <a:solidFill>
                  <a:srgbClr val="8CC83C"/>
                </a:solidFill>
              </a:rPr>
              <a:t>Innowacje</a:t>
            </a:r>
            <a:endParaRPr lang="en-US" sz="1600" b="1" dirty="0">
              <a:solidFill>
                <a:srgbClr val="8CC83C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39750" y="981075"/>
            <a:ext cx="8064499" cy="43063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pl-PL" dirty="0" smtClean="0"/>
              <a:t>Usługi szkoleniowe i doradcze</a:t>
            </a:r>
            <a:endParaRPr lang="nl-NL" baseline="30000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39750" y="1500947"/>
            <a:ext cx="8064500" cy="323850"/>
          </a:xfrm>
        </p:spPr>
        <p:txBody>
          <a:bodyPr/>
          <a:lstStyle/>
          <a:p>
            <a:r>
              <a:rPr lang="pl-PL" dirty="0" smtClean="0"/>
              <a:t>Jesteś w dobrych rękach</a:t>
            </a:r>
            <a:endParaRPr lang="da-DK" dirty="0"/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417467"/>
            <a:ext cx="7024986" cy="2395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130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Pralnia </a:t>
            </a:r>
            <a:r>
              <a:rPr lang="da-DK" dirty="0" smtClean="0"/>
              <a:t>Cleanroom</a:t>
            </a:r>
            <a:r>
              <a:rPr lang="pl-PL" dirty="0" smtClean="0"/>
              <a:t> w Szamotułach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39750" y="2054224"/>
            <a:ext cx="4680322" cy="4291014"/>
          </a:xfrm>
        </p:spPr>
        <p:txBody>
          <a:bodyPr/>
          <a:lstStyle/>
          <a:p>
            <a:r>
              <a:rPr lang="pl-PL" b="1" i="1" dirty="0" smtClean="0"/>
              <a:t>Oferujemy usługi zgodnie z: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pl-PL" i="1" dirty="0" smtClean="0"/>
              <a:t> ISO Klasy 5 i </a:t>
            </a:r>
            <a:r>
              <a:rPr lang="pl-PL" i="1" dirty="0" smtClean="0"/>
              <a:t>6 = GMP A &amp; B</a:t>
            </a:r>
            <a:endParaRPr lang="pl-PL" i="1" dirty="0" smtClean="0"/>
          </a:p>
          <a:p>
            <a:pPr marL="177800" indent="-177800">
              <a:buFont typeface="Arial" pitchFamily="34" charset="0"/>
              <a:buChar char="•"/>
            </a:pPr>
            <a:r>
              <a:rPr lang="pl-PL" i="1" dirty="0" smtClean="0"/>
              <a:t>Sterylizacja odzieży</a:t>
            </a:r>
          </a:p>
          <a:p>
            <a:pPr marL="177800" indent="-177800">
              <a:buFont typeface="Arial" pitchFamily="34" charset="0"/>
              <a:buChar char="•"/>
            </a:pPr>
            <a:endParaRPr lang="da-DK" i="1" dirty="0" smtClean="0"/>
          </a:p>
          <a:p>
            <a:r>
              <a:rPr lang="pl-PL" b="1" i="1" dirty="0" smtClean="0"/>
              <a:t>Działamy w oparciu o: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pl-PL" i="1" dirty="0" smtClean="0"/>
              <a:t>ISO 9001 System zapewnienia Jakości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pl-PL" i="1" dirty="0" smtClean="0"/>
              <a:t>ISO 14001 Środowiskowy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pl-PL" i="1" dirty="0" smtClean="0"/>
              <a:t>ISO 14644 Pomieszczenia czyste </a:t>
            </a:r>
            <a:br>
              <a:rPr lang="pl-PL" i="1" dirty="0" smtClean="0"/>
            </a:br>
            <a:r>
              <a:rPr lang="pl-PL" i="1" dirty="0" smtClean="0"/>
              <a:t>i związane z nimi strefy kontrolowane</a:t>
            </a:r>
            <a:endParaRPr lang="da-DK" i="1" dirty="0" smtClean="0"/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 cstate="screen"/>
          <a:srcRect t="60218"/>
          <a:stretch>
            <a:fillRect/>
          </a:stretch>
        </p:blipFill>
        <p:spPr bwMode="auto">
          <a:xfrm>
            <a:off x="5148064" y="4406456"/>
            <a:ext cx="3462114" cy="1902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8322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5" y="548680"/>
            <a:ext cx="6696744" cy="430634"/>
          </a:xfrm>
        </p:spPr>
        <p:txBody>
          <a:bodyPr/>
          <a:lstStyle/>
          <a:p>
            <a:r>
              <a:rPr lang="pl-PL" dirty="0" smtClean="0"/>
              <a:t>Stanowisko składowania i pakowania odzieży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Symbol zastępczy zawartości 4" descr="P4300043c.jpg"/>
          <p:cNvPicPr>
            <a:picLocks noGrp="1" noChangeAspect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124744"/>
            <a:ext cx="6840760" cy="5129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2442190"/>
            <a:ext cx="3431743" cy="3550078"/>
          </a:xfrm>
          <a:prstGeom prst="rect">
            <a:avLst/>
          </a:prstGeom>
        </p:spPr>
      </p:pic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34225441"/>
              </p:ext>
            </p:extLst>
          </p:nvPr>
        </p:nvGraphicFramePr>
        <p:xfrm>
          <a:off x="5025885" y="1475408"/>
          <a:ext cx="1268436" cy="530040"/>
        </p:xfrm>
        <a:graphic>
          <a:graphicData uri="http://schemas.openxmlformats.org/drawingml/2006/table">
            <a:tbl>
              <a:tblPr firstRow="1" bandRow="1"/>
              <a:tblGrid>
                <a:gridCol w="1268436"/>
              </a:tblGrid>
              <a:tr h="132674">
                <a:tc>
                  <a:txBody>
                    <a:bodyPr/>
                    <a:lstStyle/>
                    <a:p>
                      <a:pPr marL="190500" indent="0">
                        <a:lnSpc>
                          <a:spcPct val="100000"/>
                        </a:lnSpc>
                      </a:pPr>
                      <a:r>
                        <a:rPr lang="pl-PL" sz="1400" b="0" spc="-100" baseline="0" dirty="0" smtClean="0">
                          <a:solidFill>
                            <a:schemeClr val="tx2"/>
                          </a:solidFill>
                        </a:rPr>
                        <a:t>Czechy</a:t>
                      </a:r>
                      <a:endParaRPr lang="en-GB" sz="1400" b="0" spc="-100" baseline="0" dirty="0">
                        <a:solidFill>
                          <a:schemeClr val="tx2"/>
                        </a:solidFill>
                      </a:endParaRPr>
                    </a:p>
                  </a:txBody>
                  <a:tcPr marL="0" marR="3600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31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spc="-40" dirty="0" err="1" smtClean="0">
                          <a:solidFill>
                            <a:schemeClr val="tx2"/>
                          </a:solidFill>
                        </a:rPr>
                        <a:t>Odzież</a:t>
                      </a:r>
                      <a:r>
                        <a:rPr lang="en-GB" sz="850" spc="-4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GB" sz="850" spc="-40" dirty="0" err="1" smtClean="0">
                          <a:solidFill>
                            <a:schemeClr val="tx2"/>
                          </a:solidFill>
                        </a:rPr>
                        <a:t>robocza</a:t>
                      </a:r>
                      <a:endParaRPr lang="en-GB" sz="850" spc="-4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0" marR="36000" marT="14400" marB="144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31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spc="-40" dirty="0" err="1" smtClean="0">
                          <a:solidFill>
                            <a:schemeClr val="tx2"/>
                          </a:solidFill>
                        </a:rPr>
                        <a:t>Maty</a:t>
                      </a:r>
                      <a:r>
                        <a:rPr lang="pl-PL" sz="850" spc="-40" dirty="0" smtClean="0">
                          <a:solidFill>
                            <a:schemeClr val="tx2"/>
                          </a:solidFill>
                        </a:rPr>
                        <a:t> wejściowe</a:t>
                      </a:r>
                      <a:endParaRPr lang="en-GB" sz="850" spc="-4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0" marR="36000" marT="14400" marB="144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23077723"/>
              </p:ext>
            </p:extLst>
          </p:nvPr>
        </p:nvGraphicFramePr>
        <p:xfrm>
          <a:off x="2367460" y="1477429"/>
          <a:ext cx="1323257" cy="846720"/>
        </p:xfrm>
        <a:graphic>
          <a:graphicData uri="http://schemas.openxmlformats.org/drawingml/2006/table">
            <a:tbl>
              <a:tblPr firstRow="1" bandRow="1"/>
              <a:tblGrid>
                <a:gridCol w="1323257"/>
              </a:tblGrid>
              <a:tr h="132674">
                <a:tc>
                  <a:txBody>
                    <a:bodyPr/>
                    <a:lstStyle/>
                    <a:p>
                      <a:pPr marL="190500" indent="0">
                        <a:lnSpc>
                          <a:spcPct val="100000"/>
                        </a:lnSpc>
                      </a:pPr>
                      <a:r>
                        <a:rPr lang="pl-PL" sz="1400" b="0" spc="-100" baseline="0" dirty="0" smtClean="0">
                          <a:solidFill>
                            <a:schemeClr val="tx2"/>
                          </a:solidFill>
                        </a:rPr>
                        <a:t>Wielka Brytania</a:t>
                      </a:r>
                      <a:endParaRPr lang="en-GB" sz="1400" b="0" spc="-100" baseline="0" dirty="0">
                        <a:solidFill>
                          <a:schemeClr val="tx2"/>
                        </a:solidFill>
                      </a:endParaRPr>
                    </a:p>
                  </a:txBody>
                  <a:tcPr marL="0" marR="3600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31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spc="-40" dirty="0" err="1" smtClean="0">
                          <a:solidFill>
                            <a:schemeClr val="tx2"/>
                          </a:solidFill>
                        </a:rPr>
                        <a:t>Odzież</a:t>
                      </a:r>
                      <a:r>
                        <a:rPr lang="en-GB" sz="850" spc="-4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GB" sz="850" spc="-40" dirty="0" err="1" smtClean="0">
                          <a:solidFill>
                            <a:schemeClr val="tx2"/>
                          </a:solidFill>
                        </a:rPr>
                        <a:t>robocza</a:t>
                      </a:r>
                      <a:endParaRPr lang="en-GB" sz="850" spc="-4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0" marR="36000" marT="14400" marB="144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31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spc="-40" dirty="0" err="1" smtClean="0">
                          <a:solidFill>
                            <a:schemeClr val="tx2"/>
                          </a:solidFill>
                        </a:rPr>
                        <a:t>Hotele</a:t>
                      </a:r>
                      <a:r>
                        <a:rPr lang="en-GB" sz="850" spc="-4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GB" sz="850" spc="-40" dirty="0" err="1" smtClean="0">
                          <a:solidFill>
                            <a:schemeClr val="tx2"/>
                          </a:solidFill>
                        </a:rPr>
                        <a:t>i</a:t>
                      </a:r>
                      <a:r>
                        <a:rPr lang="en-GB" sz="850" spc="-4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GB" sz="850" spc="-40" dirty="0" err="1" smtClean="0">
                          <a:solidFill>
                            <a:schemeClr val="tx2"/>
                          </a:solidFill>
                        </a:rPr>
                        <a:t>Restauracje</a:t>
                      </a:r>
                      <a:r>
                        <a:rPr lang="pl-PL" sz="850" spc="-4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endParaRPr lang="en-GB" sz="850" spc="-4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0" marR="36000" marT="14400" marB="144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31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spc="-40" dirty="0" err="1" smtClean="0">
                          <a:solidFill>
                            <a:schemeClr val="tx2"/>
                          </a:solidFill>
                        </a:rPr>
                        <a:t>Urządzenia</a:t>
                      </a:r>
                      <a:r>
                        <a:rPr lang="en-GB" sz="850" spc="-4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GB" sz="850" spc="-40" dirty="0" err="1" smtClean="0">
                          <a:solidFill>
                            <a:schemeClr val="tx2"/>
                          </a:solidFill>
                        </a:rPr>
                        <a:t>higieniczne</a:t>
                      </a:r>
                      <a:endParaRPr lang="en-GB" sz="850" spc="-4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0" marR="36000" marT="14400" marB="144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31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spc="-40" dirty="0" err="1" smtClean="0">
                          <a:solidFill>
                            <a:schemeClr val="tx2"/>
                          </a:solidFill>
                        </a:rPr>
                        <a:t>Służba</a:t>
                      </a:r>
                      <a:r>
                        <a:rPr lang="en-GB" sz="850" spc="-4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GB" sz="850" spc="-40" dirty="0" err="1" smtClean="0">
                          <a:solidFill>
                            <a:schemeClr val="tx2"/>
                          </a:solidFill>
                        </a:rPr>
                        <a:t>zdrowia</a:t>
                      </a:r>
                      <a:endParaRPr lang="en-GB" sz="850" spc="-4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0" marR="36000" marT="14400" marB="144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0956291"/>
              </p:ext>
            </p:extLst>
          </p:nvPr>
        </p:nvGraphicFramePr>
        <p:xfrm>
          <a:off x="2367461" y="2688272"/>
          <a:ext cx="1268436" cy="1163400"/>
        </p:xfrm>
        <a:graphic>
          <a:graphicData uri="http://schemas.openxmlformats.org/drawingml/2006/table">
            <a:tbl>
              <a:tblPr firstRow="1" bandRow="1"/>
              <a:tblGrid>
                <a:gridCol w="1268436"/>
              </a:tblGrid>
              <a:tr h="132674">
                <a:tc>
                  <a:txBody>
                    <a:bodyPr/>
                    <a:lstStyle/>
                    <a:p>
                      <a:pPr marL="190500" indent="0">
                        <a:lnSpc>
                          <a:spcPct val="100000"/>
                        </a:lnSpc>
                      </a:pPr>
                      <a:r>
                        <a:rPr lang="en-GB" sz="1400" b="0" spc="-100" baseline="0" dirty="0" err="1" smtClean="0">
                          <a:solidFill>
                            <a:schemeClr val="tx2"/>
                          </a:solidFill>
                        </a:rPr>
                        <a:t>Ir</a:t>
                      </a:r>
                      <a:r>
                        <a:rPr lang="pl-PL" sz="1400" b="0" spc="-100" baseline="0" dirty="0" err="1" smtClean="0">
                          <a:solidFill>
                            <a:schemeClr val="tx2"/>
                          </a:solidFill>
                        </a:rPr>
                        <a:t>landia</a:t>
                      </a:r>
                      <a:endParaRPr lang="en-GB" sz="1400" b="0" spc="-100" baseline="0" dirty="0">
                        <a:solidFill>
                          <a:schemeClr val="tx2"/>
                        </a:solidFill>
                      </a:endParaRPr>
                    </a:p>
                  </a:txBody>
                  <a:tcPr marL="0" marR="3600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31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spc="-40" dirty="0" err="1" smtClean="0">
                          <a:solidFill>
                            <a:schemeClr val="tx2"/>
                          </a:solidFill>
                        </a:rPr>
                        <a:t>Odzież</a:t>
                      </a:r>
                      <a:r>
                        <a:rPr lang="en-GB" sz="850" spc="-4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GB" sz="850" spc="-40" dirty="0" err="1" smtClean="0">
                          <a:solidFill>
                            <a:schemeClr val="tx2"/>
                          </a:solidFill>
                        </a:rPr>
                        <a:t>robocza</a:t>
                      </a:r>
                      <a:endParaRPr lang="en-GB" sz="850" spc="-4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0" marR="36000" marT="14400" marB="144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31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spc="-40" dirty="0" err="1" smtClean="0">
                          <a:solidFill>
                            <a:schemeClr val="tx2"/>
                          </a:solidFill>
                        </a:rPr>
                        <a:t>Maty</a:t>
                      </a:r>
                      <a:r>
                        <a:rPr lang="pl-PL" sz="850" spc="-40" dirty="0" smtClean="0">
                          <a:solidFill>
                            <a:schemeClr val="tx2"/>
                          </a:solidFill>
                        </a:rPr>
                        <a:t> wejściowe</a:t>
                      </a:r>
                      <a:endParaRPr lang="en-GB" sz="850" spc="-4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0" marR="36000" marT="14400" marB="144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31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spc="-40" dirty="0" smtClean="0">
                          <a:solidFill>
                            <a:schemeClr val="tx2"/>
                          </a:solidFill>
                        </a:rPr>
                        <a:t>Cleanroom</a:t>
                      </a:r>
                    </a:p>
                  </a:txBody>
                  <a:tcPr marL="0" marR="36000" marT="14400" marB="144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31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spc="-40" dirty="0" err="1" smtClean="0">
                          <a:solidFill>
                            <a:schemeClr val="tx2"/>
                          </a:solidFill>
                        </a:rPr>
                        <a:t>Urządzenia</a:t>
                      </a:r>
                      <a:r>
                        <a:rPr lang="en-GB" sz="850" spc="-4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GB" sz="850" spc="-40" dirty="0" err="1" smtClean="0">
                          <a:solidFill>
                            <a:schemeClr val="tx2"/>
                          </a:solidFill>
                        </a:rPr>
                        <a:t>higieniczne</a:t>
                      </a:r>
                      <a:endParaRPr lang="en-GB" sz="850" spc="-4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0" marR="36000" marT="14400" marB="144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31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spc="-40" dirty="0" err="1" smtClean="0">
                          <a:solidFill>
                            <a:schemeClr val="tx2"/>
                          </a:solidFill>
                        </a:rPr>
                        <a:t>Służba</a:t>
                      </a:r>
                      <a:r>
                        <a:rPr lang="en-GB" sz="850" spc="-4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GB" sz="850" spc="-40" dirty="0" err="1" smtClean="0">
                          <a:solidFill>
                            <a:schemeClr val="tx2"/>
                          </a:solidFill>
                        </a:rPr>
                        <a:t>zdrowia</a:t>
                      </a:r>
                      <a:r>
                        <a:rPr lang="pl-PL" sz="850" spc="-4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endParaRPr lang="en-GB" sz="850" spc="-4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0" marR="36000" marT="14400" marB="144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31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850" spc="-40" dirty="0" smtClean="0">
                          <a:solidFill>
                            <a:schemeClr val="tx2"/>
                          </a:solidFill>
                        </a:rPr>
                        <a:t>Hotel</a:t>
                      </a:r>
                      <a:r>
                        <a:rPr lang="pl-PL" sz="850" spc="-40" dirty="0" smtClean="0">
                          <a:solidFill>
                            <a:schemeClr val="tx2"/>
                          </a:solidFill>
                        </a:rPr>
                        <a:t>e</a:t>
                      </a:r>
                      <a:endParaRPr lang="en-GB" sz="850" spc="-4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0" marR="36000" marT="14400" marB="144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69119404"/>
              </p:ext>
            </p:extLst>
          </p:nvPr>
        </p:nvGraphicFramePr>
        <p:xfrm>
          <a:off x="2357422" y="3941056"/>
          <a:ext cx="1268436" cy="846720"/>
        </p:xfrm>
        <a:graphic>
          <a:graphicData uri="http://schemas.openxmlformats.org/drawingml/2006/table">
            <a:tbl>
              <a:tblPr firstRow="1" bandRow="1"/>
              <a:tblGrid>
                <a:gridCol w="1268436"/>
              </a:tblGrid>
              <a:tr h="132674">
                <a:tc>
                  <a:txBody>
                    <a:bodyPr/>
                    <a:lstStyle/>
                    <a:p>
                      <a:pPr marL="190500" indent="0">
                        <a:lnSpc>
                          <a:spcPct val="100000"/>
                        </a:lnSpc>
                      </a:pPr>
                      <a:r>
                        <a:rPr lang="en-GB" sz="1400" b="0" spc="-100" baseline="0" dirty="0" err="1" smtClean="0">
                          <a:solidFill>
                            <a:schemeClr val="tx2"/>
                          </a:solidFill>
                        </a:rPr>
                        <a:t>Hol</a:t>
                      </a:r>
                      <a:r>
                        <a:rPr lang="pl-PL" sz="1400" b="0" spc="-100" baseline="0" dirty="0" err="1" smtClean="0">
                          <a:solidFill>
                            <a:schemeClr val="tx2"/>
                          </a:solidFill>
                        </a:rPr>
                        <a:t>andia</a:t>
                      </a:r>
                      <a:endParaRPr lang="en-GB" sz="1400" b="0" spc="-100" baseline="0" dirty="0">
                        <a:solidFill>
                          <a:schemeClr val="tx2"/>
                        </a:solidFill>
                      </a:endParaRPr>
                    </a:p>
                  </a:txBody>
                  <a:tcPr marL="0" marR="3600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31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spc="-40" dirty="0" err="1" smtClean="0">
                          <a:solidFill>
                            <a:schemeClr val="tx2"/>
                          </a:solidFill>
                        </a:rPr>
                        <a:t>Odzież</a:t>
                      </a:r>
                      <a:r>
                        <a:rPr lang="en-GB" sz="850" spc="-4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GB" sz="850" spc="-40" dirty="0" err="1" smtClean="0">
                          <a:solidFill>
                            <a:schemeClr val="tx2"/>
                          </a:solidFill>
                        </a:rPr>
                        <a:t>robocza</a:t>
                      </a:r>
                      <a:endParaRPr lang="en-GB" sz="850" spc="-4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0" marR="36000" marT="14400" marB="144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31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spc="-40" dirty="0" smtClean="0">
                          <a:solidFill>
                            <a:schemeClr val="tx2"/>
                          </a:solidFill>
                        </a:rPr>
                        <a:t>Cleanroom</a:t>
                      </a:r>
                    </a:p>
                  </a:txBody>
                  <a:tcPr marL="0" marR="36000" marT="14400" marB="144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31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spc="-40" dirty="0" err="1" smtClean="0">
                          <a:solidFill>
                            <a:schemeClr val="tx2"/>
                          </a:solidFill>
                        </a:rPr>
                        <a:t>Maty</a:t>
                      </a:r>
                      <a:r>
                        <a:rPr lang="pl-PL" sz="850" spc="-40" dirty="0" smtClean="0">
                          <a:solidFill>
                            <a:schemeClr val="tx2"/>
                          </a:solidFill>
                        </a:rPr>
                        <a:t> wejściowe</a:t>
                      </a:r>
                      <a:endParaRPr lang="en-GB" sz="850" spc="-4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0" marR="36000" marT="14400" marB="144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31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spc="-40" dirty="0" err="1" smtClean="0">
                          <a:solidFill>
                            <a:schemeClr val="tx2"/>
                          </a:solidFill>
                        </a:rPr>
                        <a:t>Urządzenia</a:t>
                      </a:r>
                      <a:r>
                        <a:rPr lang="en-GB" sz="850" spc="-4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GB" sz="850" spc="-40" dirty="0" err="1" smtClean="0">
                          <a:solidFill>
                            <a:schemeClr val="tx2"/>
                          </a:solidFill>
                        </a:rPr>
                        <a:t>higieniczne</a:t>
                      </a:r>
                      <a:endParaRPr lang="en-GB" sz="850" spc="-4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0" marR="36000" marT="14400" marB="144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86881093"/>
              </p:ext>
            </p:extLst>
          </p:nvPr>
        </p:nvGraphicFramePr>
        <p:xfrm>
          <a:off x="3705218" y="2646586"/>
          <a:ext cx="1268436" cy="688380"/>
        </p:xfrm>
        <a:graphic>
          <a:graphicData uri="http://schemas.openxmlformats.org/drawingml/2006/table">
            <a:tbl>
              <a:tblPr firstRow="1" bandRow="1"/>
              <a:tblGrid>
                <a:gridCol w="1268436"/>
              </a:tblGrid>
              <a:tr h="132674">
                <a:tc>
                  <a:txBody>
                    <a:bodyPr/>
                    <a:lstStyle/>
                    <a:p>
                      <a:pPr marL="190500" indent="0">
                        <a:lnSpc>
                          <a:spcPct val="100000"/>
                        </a:lnSpc>
                      </a:pPr>
                      <a:r>
                        <a:rPr lang="en-GB" sz="1400" b="0" spc="-100" baseline="0" dirty="0" smtClean="0">
                          <a:solidFill>
                            <a:schemeClr val="tx2"/>
                          </a:solidFill>
                        </a:rPr>
                        <a:t>Nor</a:t>
                      </a:r>
                      <a:r>
                        <a:rPr lang="pl-PL" sz="1400" b="0" spc="-100" baseline="0" dirty="0" err="1" smtClean="0">
                          <a:solidFill>
                            <a:schemeClr val="tx2"/>
                          </a:solidFill>
                        </a:rPr>
                        <a:t>wegia</a:t>
                      </a:r>
                      <a:endParaRPr lang="en-GB" sz="1400" b="0" spc="-100" baseline="0" dirty="0">
                        <a:solidFill>
                          <a:schemeClr val="tx2"/>
                        </a:solidFill>
                      </a:endParaRPr>
                    </a:p>
                  </a:txBody>
                  <a:tcPr marL="0" marR="3600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31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spc="-40" dirty="0" err="1" smtClean="0">
                          <a:solidFill>
                            <a:schemeClr val="tx2"/>
                          </a:solidFill>
                        </a:rPr>
                        <a:t>Odzież</a:t>
                      </a:r>
                      <a:r>
                        <a:rPr lang="en-GB" sz="850" spc="-4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GB" sz="850" spc="-40" dirty="0" err="1" smtClean="0">
                          <a:solidFill>
                            <a:schemeClr val="tx2"/>
                          </a:solidFill>
                        </a:rPr>
                        <a:t>robocza</a:t>
                      </a:r>
                      <a:endParaRPr lang="en-GB" sz="850" spc="-4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0" marR="36000" marT="14400" marB="144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31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spc="-40" dirty="0" err="1" smtClean="0">
                          <a:solidFill>
                            <a:schemeClr val="tx2"/>
                          </a:solidFill>
                        </a:rPr>
                        <a:t>Maty</a:t>
                      </a:r>
                      <a:r>
                        <a:rPr lang="pl-PL" sz="850" spc="-40" dirty="0" err="1" smtClean="0">
                          <a:solidFill>
                            <a:schemeClr val="tx2"/>
                          </a:solidFill>
                        </a:rPr>
                        <a:t>wejśćiowe</a:t>
                      </a:r>
                      <a:endParaRPr lang="en-GB" sz="850" spc="-4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0" marR="36000" marT="14400" marB="144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31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spc="-40" dirty="0" smtClean="0">
                          <a:solidFill>
                            <a:schemeClr val="tx2"/>
                          </a:solidFill>
                        </a:rPr>
                        <a:t>Cleanroom</a:t>
                      </a:r>
                    </a:p>
                  </a:txBody>
                  <a:tcPr marL="0" marR="36000" marT="14400" marB="144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82934342"/>
              </p:ext>
            </p:extLst>
          </p:nvPr>
        </p:nvGraphicFramePr>
        <p:xfrm>
          <a:off x="3694126" y="3552368"/>
          <a:ext cx="1268436" cy="1163400"/>
        </p:xfrm>
        <a:graphic>
          <a:graphicData uri="http://schemas.openxmlformats.org/drawingml/2006/table">
            <a:tbl>
              <a:tblPr firstRow="1" bandRow="1"/>
              <a:tblGrid>
                <a:gridCol w="1268436"/>
              </a:tblGrid>
              <a:tr h="132674">
                <a:tc>
                  <a:txBody>
                    <a:bodyPr/>
                    <a:lstStyle/>
                    <a:p>
                      <a:pPr marL="190500" indent="0">
                        <a:lnSpc>
                          <a:spcPct val="100000"/>
                        </a:lnSpc>
                      </a:pPr>
                      <a:r>
                        <a:rPr lang="en-GB" sz="1400" b="0" spc="-100" baseline="0" dirty="0" smtClean="0">
                          <a:solidFill>
                            <a:schemeClr val="tx2"/>
                          </a:solidFill>
                        </a:rPr>
                        <a:t>S</a:t>
                      </a:r>
                      <a:r>
                        <a:rPr lang="pl-PL" sz="1400" b="0" spc="-100" baseline="0" dirty="0" err="1" smtClean="0">
                          <a:solidFill>
                            <a:schemeClr val="tx2"/>
                          </a:solidFill>
                        </a:rPr>
                        <a:t>zwecja</a:t>
                      </a:r>
                      <a:endParaRPr lang="en-GB" sz="1400" b="0" spc="-100" baseline="0" dirty="0">
                        <a:solidFill>
                          <a:schemeClr val="tx2"/>
                        </a:solidFill>
                      </a:endParaRPr>
                    </a:p>
                  </a:txBody>
                  <a:tcPr marL="0" marR="3600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31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spc="-40" dirty="0" err="1" smtClean="0">
                          <a:solidFill>
                            <a:schemeClr val="tx2"/>
                          </a:solidFill>
                        </a:rPr>
                        <a:t>Odzież</a:t>
                      </a:r>
                      <a:r>
                        <a:rPr lang="en-GB" sz="850" spc="-4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GB" sz="850" spc="-40" dirty="0" err="1" smtClean="0">
                          <a:solidFill>
                            <a:schemeClr val="tx2"/>
                          </a:solidFill>
                        </a:rPr>
                        <a:t>robocza</a:t>
                      </a:r>
                      <a:endParaRPr lang="en-GB" sz="850" spc="-4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0" marR="36000" marT="14400" marB="144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31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spc="-40" dirty="0" err="1" smtClean="0">
                          <a:solidFill>
                            <a:schemeClr val="tx2"/>
                          </a:solidFill>
                        </a:rPr>
                        <a:t>Maty</a:t>
                      </a:r>
                      <a:r>
                        <a:rPr lang="pl-PL" sz="850" spc="-40" dirty="0" smtClean="0">
                          <a:solidFill>
                            <a:schemeClr val="tx2"/>
                          </a:solidFill>
                        </a:rPr>
                        <a:t> wejściowe</a:t>
                      </a:r>
                      <a:endParaRPr lang="en-GB" sz="850" spc="-4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0" marR="36000" marT="14400" marB="144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31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spc="-40" dirty="0" smtClean="0">
                          <a:solidFill>
                            <a:schemeClr val="tx2"/>
                          </a:solidFill>
                        </a:rPr>
                        <a:t>Cleanroom</a:t>
                      </a:r>
                    </a:p>
                  </a:txBody>
                  <a:tcPr marL="0" marR="36000" marT="14400" marB="144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31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spc="-40" dirty="0" err="1" smtClean="0">
                          <a:solidFill>
                            <a:schemeClr val="tx2"/>
                          </a:solidFill>
                        </a:rPr>
                        <a:t>Urządzenia</a:t>
                      </a:r>
                      <a:r>
                        <a:rPr lang="en-GB" sz="850" spc="-4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GB" sz="850" spc="-40" dirty="0" err="1" smtClean="0">
                          <a:solidFill>
                            <a:schemeClr val="tx2"/>
                          </a:solidFill>
                        </a:rPr>
                        <a:t>higieniczne</a:t>
                      </a:r>
                      <a:r>
                        <a:rPr lang="pl-PL" sz="850" spc="-4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endParaRPr lang="en-GB" sz="850" spc="-4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0" marR="36000" marT="14400" marB="144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31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spc="-40" dirty="0" err="1" smtClean="0">
                          <a:solidFill>
                            <a:schemeClr val="tx2"/>
                          </a:solidFill>
                        </a:rPr>
                        <a:t>Służba</a:t>
                      </a:r>
                      <a:r>
                        <a:rPr lang="en-GB" sz="850" spc="-4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GB" sz="850" spc="-40" dirty="0" err="1" smtClean="0">
                          <a:solidFill>
                            <a:schemeClr val="tx2"/>
                          </a:solidFill>
                        </a:rPr>
                        <a:t>zdrowia</a:t>
                      </a:r>
                      <a:r>
                        <a:rPr lang="pl-PL" sz="850" spc="-4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endParaRPr lang="en-GB" sz="850" spc="-4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0" marR="36000" marT="14400" marB="144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31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spc="-40" dirty="0" err="1" smtClean="0">
                          <a:solidFill>
                            <a:schemeClr val="tx2"/>
                          </a:solidFill>
                        </a:rPr>
                        <a:t>Hotele</a:t>
                      </a:r>
                      <a:r>
                        <a:rPr lang="en-GB" sz="850" spc="-4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GB" sz="850" spc="-40" dirty="0" err="1" smtClean="0">
                          <a:solidFill>
                            <a:schemeClr val="tx2"/>
                          </a:solidFill>
                        </a:rPr>
                        <a:t>i</a:t>
                      </a:r>
                      <a:r>
                        <a:rPr lang="en-GB" sz="850" spc="-4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GB" sz="850" spc="-40" dirty="0" err="1" smtClean="0">
                          <a:solidFill>
                            <a:schemeClr val="tx2"/>
                          </a:solidFill>
                        </a:rPr>
                        <a:t>Restauracje</a:t>
                      </a:r>
                      <a:r>
                        <a:rPr lang="pl-PL" sz="850" spc="-4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endParaRPr lang="en-GB" sz="850" spc="-4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0" marR="36000" marT="14400" marB="144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95356598"/>
              </p:ext>
            </p:extLst>
          </p:nvPr>
        </p:nvGraphicFramePr>
        <p:xfrm>
          <a:off x="2356278" y="4963492"/>
          <a:ext cx="1268436" cy="688380"/>
        </p:xfrm>
        <a:graphic>
          <a:graphicData uri="http://schemas.openxmlformats.org/drawingml/2006/table">
            <a:tbl>
              <a:tblPr firstRow="1" bandRow="1"/>
              <a:tblGrid>
                <a:gridCol w="1268436"/>
              </a:tblGrid>
              <a:tr h="132674">
                <a:tc>
                  <a:txBody>
                    <a:bodyPr/>
                    <a:lstStyle/>
                    <a:p>
                      <a:pPr marL="190500" indent="0">
                        <a:lnSpc>
                          <a:spcPct val="100000"/>
                        </a:lnSpc>
                      </a:pPr>
                      <a:r>
                        <a:rPr lang="pl-PL" sz="1400" b="0" spc="-100" baseline="0" dirty="0" smtClean="0">
                          <a:solidFill>
                            <a:schemeClr val="tx2"/>
                          </a:solidFill>
                        </a:rPr>
                        <a:t>Niemcy</a:t>
                      </a:r>
                      <a:endParaRPr lang="en-GB" sz="1400" b="0" spc="-100" baseline="0" dirty="0">
                        <a:solidFill>
                          <a:schemeClr val="tx2"/>
                        </a:solidFill>
                      </a:endParaRPr>
                    </a:p>
                  </a:txBody>
                  <a:tcPr marL="0" marR="3600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31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850" spc="-40" dirty="0" smtClean="0">
                          <a:solidFill>
                            <a:schemeClr val="tx2"/>
                          </a:solidFill>
                        </a:rPr>
                        <a:t>Odzież robocza</a:t>
                      </a:r>
                      <a:endParaRPr lang="en-GB" sz="850" spc="-4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0" marR="36000" marT="14400" marB="144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31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spc="-40" dirty="0" smtClean="0">
                          <a:solidFill>
                            <a:schemeClr val="tx2"/>
                          </a:solidFill>
                        </a:rPr>
                        <a:t>Cleanroom</a:t>
                      </a:r>
                    </a:p>
                  </a:txBody>
                  <a:tcPr marL="0" marR="36000" marT="14400" marB="144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31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spc="-40" dirty="0" err="1" smtClean="0">
                          <a:solidFill>
                            <a:schemeClr val="tx2"/>
                          </a:solidFill>
                        </a:rPr>
                        <a:t>Służba</a:t>
                      </a:r>
                      <a:r>
                        <a:rPr lang="en-GB" sz="850" spc="-4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GB" sz="850" spc="-40" dirty="0" err="1" smtClean="0">
                          <a:solidFill>
                            <a:schemeClr val="tx2"/>
                          </a:solidFill>
                        </a:rPr>
                        <a:t>zdrowia</a:t>
                      </a:r>
                      <a:endParaRPr lang="en-GB" sz="850" spc="-4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0" marR="36000" marT="14400" marB="144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61579789"/>
              </p:ext>
            </p:extLst>
          </p:nvPr>
        </p:nvGraphicFramePr>
        <p:xfrm>
          <a:off x="3693765" y="4905808"/>
          <a:ext cx="1268436" cy="846720"/>
        </p:xfrm>
        <a:graphic>
          <a:graphicData uri="http://schemas.openxmlformats.org/drawingml/2006/table">
            <a:tbl>
              <a:tblPr firstRow="1" bandRow="1"/>
              <a:tblGrid>
                <a:gridCol w="1268436"/>
              </a:tblGrid>
              <a:tr h="132674">
                <a:tc>
                  <a:txBody>
                    <a:bodyPr/>
                    <a:lstStyle/>
                    <a:p>
                      <a:pPr marL="190500" indent="0">
                        <a:lnSpc>
                          <a:spcPct val="100000"/>
                        </a:lnSpc>
                      </a:pPr>
                      <a:r>
                        <a:rPr lang="en-GB" sz="1400" b="0" spc="-100" baseline="0" dirty="0" err="1" smtClean="0">
                          <a:solidFill>
                            <a:schemeClr val="tx2"/>
                          </a:solidFill>
                        </a:rPr>
                        <a:t>Pol</a:t>
                      </a:r>
                      <a:r>
                        <a:rPr lang="pl-PL" sz="1400" b="0" spc="-100" baseline="0" dirty="0" err="1" smtClean="0">
                          <a:solidFill>
                            <a:schemeClr val="tx2"/>
                          </a:solidFill>
                        </a:rPr>
                        <a:t>ska</a:t>
                      </a:r>
                      <a:endParaRPr lang="en-GB" sz="1400" b="0" spc="-100" baseline="0" dirty="0">
                        <a:solidFill>
                          <a:schemeClr val="tx2"/>
                        </a:solidFill>
                      </a:endParaRPr>
                    </a:p>
                  </a:txBody>
                  <a:tcPr marL="0" marR="3600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31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spc="-40" dirty="0" err="1" smtClean="0">
                          <a:solidFill>
                            <a:schemeClr val="tx2"/>
                          </a:solidFill>
                        </a:rPr>
                        <a:t>Odzież</a:t>
                      </a:r>
                      <a:r>
                        <a:rPr lang="en-GB" sz="850" spc="-4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GB" sz="850" spc="-40" dirty="0" err="1" smtClean="0">
                          <a:solidFill>
                            <a:schemeClr val="tx2"/>
                          </a:solidFill>
                        </a:rPr>
                        <a:t>robocza</a:t>
                      </a:r>
                      <a:endParaRPr lang="en-GB" sz="850" spc="-4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0" marR="36000" marT="14400" marB="144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31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850" spc="-40" dirty="0" smtClean="0">
                          <a:solidFill>
                            <a:schemeClr val="tx2"/>
                          </a:solidFill>
                        </a:rPr>
                        <a:t>Maty</a:t>
                      </a:r>
                      <a:r>
                        <a:rPr lang="pl-PL" sz="850" spc="-40" dirty="0" smtClean="0">
                          <a:solidFill>
                            <a:schemeClr val="tx2"/>
                          </a:solidFill>
                        </a:rPr>
                        <a:t> wejściowe</a:t>
                      </a:r>
                      <a:endParaRPr lang="en-GB" sz="850" spc="-4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0" marR="36000" marT="14400" marB="144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31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spc="-40" dirty="0" smtClean="0">
                          <a:solidFill>
                            <a:schemeClr val="tx2"/>
                          </a:solidFill>
                        </a:rPr>
                        <a:t>Cleanroom</a:t>
                      </a:r>
                    </a:p>
                  </a:txBody>
                  <a:tcPr marL="0" marR="36000" marT="14400" marB="144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31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850" spc="-40" dirty="0" smtClean="0">
                          <a:solidFill>
                            <a:schemeClr val="tx2"/>
                          </a:solidFill>
                        </a:rPr>
                        <a:t>Urządzenia higieniczne</a:t>
                      </a:r>
                      <a:endParaRPr lang="en-GB" sz="850" spc="-4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0" marR="36000" marT="14400" marB="144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9118783"/>
              </p:ext>
            </p:extLst>
          </p:nvPr>
        </p:nvGraphicFramePr>
        <p:xfrm>
          <a:off x="3697794" y="1475408"/>
          <a:ext cx="1268436" cy="1005060"/>
        </p:xfrm>
        <a:graphic>
          <a:graphicData uri="http://schemas.openxmlformats.org/drawingml/2006/table">
            <a:tbl>
              <a:tblPr firstRow="1" bandRow="1"/>
              <a:tblGrid>
                <a:gridCol w="1268436"/>
              </a:tblGrid>
              <a:tr h="132674">
                <a:tc>
                  <a:txBody>
                    <a:bodyPr/>
                    <a:lstStyle/>
                    <a:p>
                      <a:pPr marL="190500" indent="0">
                        <a:lnSpc>
                          <a:spcPct val="100000"/>
                        </a:lnSpc>
                      </a:pPr>
                      <a:r>
                        <a:rPr lang="en-GB" sz="1400" b="0" spc="-100" baseline="0" dirty="0" smtClean="0">
                          <a:solidFill>
                            <a:schemeClr val="tx2"/>
                          </a:solidFill>
                        </a:rPr>
                        <a:t>D</a:t>
                      </a:r>
                      <a:r>
                        <a:rPr lang="pl-PL" sz="1400" b="0" spc="-100" baseline="0" dirty="0" smtClean="0">
                          <a:solidFill>
                            <a:schemeClr val="tx2"/>
                          </a:solidFill>
                        </a:rPr>
                        <a:t>a</a:t>
                      </a:r>
                      <a:r>
                        <a:rPr lang="en-GB" sz="1400" b="0" spc="-100" baseline="0" dirty="0" smtClean="0">
                          <a:solidFill>
                            <a:schemeClr val="tx2"/>
                          </a:solidFill>
                        </a:rPr>
                        <a:t>n</a:t>
                      </a:r>
                      <a:r>
                        <a:rPr lang="pl-PL" sz="1400" b="0" spc="-100" baseline="0" dirty="0" err="1" smtClean="0">
                          <a:solidFill>
                            <a:schemeClr val="tx2"/>
                          </a:solidFill>
                        </a:rPr>
                        <a:t>ia</a:t>
                      </a:r>
                      <a:endParaRPr lang="en-GB" sz="1400" b="0" spc="-100" baseline="0" dirty="0">
                        <a:solidFill>
                          <a:schemeClr val="tx2"/>
                        </a:solidFill>
                      </a:endParaRPr>
                    </a:p>
                  </a:txBody>
                  <a:tcPr marL="0" marR="3600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31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850" spc="-40" dirty="0" err="1" smtClean="0">
                          <a:solidFill>
                            <a:schemeClr val="tx2"/>
                          </a:solidFill>
                        </a:rPr>
                        <a:t>Maty</a:t>
                      </a:r>
                      <a:r>
                        <a:rPr lang="pl-PL" sz="850" spc="-40" dirty="0" smtClean="0">
                          <a:solidFill>
                            <a:schemeClr val="tx2"/>
                          </a:solidFill>
                        </a:rPr>
                        <a:t> wejściowe</a:t>
                      </a:r>
                      <a:endParaRPr lang="en-GB" sz="850" spc="-40" dirty="0">
                        <a:solidFill>
                          <a:schemeClr val="tx2"/>
                        </a:solidFill>
                      </a:endParaRPr>
                    </a:p>
                  </a:txBody>
                  <a:tcPr marL="0" marR="36000" marT="14400" marB="144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31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spc="-40" dirty="0" err="1" smtClean="0">
                          <a:solidFill>
                            <a:schemeClr val="tx2"/>
                          </a:solidFill>
                        </a:rPr>
                        <a:t>Odzież</a:t>
                      </a:r>
                      <a:r>
                        <a:rPr lang="en-GB" sz="850" spc="-4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GB" sz="850" spc="-40" dirty="0" err="1" smtClean="0">
                          <a:solidFill>
                            <a:schemeClr val="tx2"/>
                          </a:solidFill>
                        </a:rPr>
                        <a:t>robocza</a:t>
                      </a:r>
                      <a:endParaRPr lang="en-GB" sz="850" spc="-4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0" marR="36000" marT="14400" marB="144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31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spc="-40" dirty="0" err="1" smtClean="0">
                          <a:solidFill>
                            <a:schemeClr val="tx2"/>
                          </a:solidFill>
                        </a:rPr>
                        <a:t>Służba</a:t>
                      </a:r>
                      <a:r>
                        <a:rPr lang="en-GB" sz="850" spc="-4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GB" sz="850" spc="-40" dirty="0" err="1" smtClean="0">
                          <a:solidFill>
                            <a:schemeClr val="tx2"/>
                          </a:solidFill>
                        </a:rPr>
                        <a:t>zdrowia</a:t>
                      </a:r>
                      <a:endParaRPr lang="en-GB" sz="850" spc="-4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0" marR="36000" marT="14400" marB="144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31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spc="-40" dirty="0" smtClean="0">
                          <a:solidFill>
                            <a:schemeClr val="tx2"/>
                          </a:solidFill>
                        </a:rPr>
                        <a:t>Cleanroom</a:t>
                      </a:r>
                    </a:p>
                  </a:txBody>
                  <a:tcPr marL="0" marR="36000" marT="14400" marB="144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31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spc="-40" dirty="0" err="1" smtClean="0">
                          <a:solidFill>
                            <a:schemeClr val="tx2"/>
                          </a:solidFill>
                        </a:rPr>
                        <a:t>Urządzenia</a:t>
                      </a:r>
                      <a:r>
                        <a:rPr lang="en-GB" sz="850" spc="-4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GB" sz="850" spc="-40" dirty="0" err="1" smtClean="0">
                          <a:solidFill>
                            <a:schemeClr val="tx2"/>
                          </a:solidFill>
                        </a:rPr>
                        <a:t>higieniczne</a:t>
                      </a:r>
                      <a:endParaRPr lang="en-GB" sz="850" spc="-4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0" marR="36000" marT="14400" marB="144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Berendsen w Europie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2364136" y="1509744"/>
            <a:ext cx="159608" cy="15960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000" dirty="0" smtClean="0"/>
              <a:t>1</a:t>
            </a:r>
            <a:endParaRPr lang="en-GB" sz="1000" dirty="0"/>
          </a:p>
        </p:txBody>
      </p:sp>
      <p:sp>
        <p:nvSpPr>
          <p:cNvPr id="10" name="Oval 9"/>
          <p:cNvSpPr/>
          <p:nvPr/>
        </p:nvSpPr>
        <p:spPr>
          <a:xfrm>
            <a:off x="2364520" y="2669064"/>
            <a:ext cx="159608" cy="15960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000" dirty="0" smtClean="0"/>
              <a:t>2</a:t>
            </a:r>
            <a:endParaRPr lang="en-GB" sz="1000" dirty="0"/>
          </a:p>
        </p:txBody>
      </p:sp>
      <p:sp>
        <p:nvSpPr>
          <p:cNvPr id="12" name="Oval 11"/>
          <p:cNvSpPr/>
          <p:nvPr/>
        </p:nvSpPr>
        <p:spPr>
          <a:xfrm>
            <a:off x="2356278" y="3973371"/>
            <a:ext cx="159608" cy="15960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000" dirty="0" smtClean="0"/>
              <a:t>3</a:t>
            </a:r>
            <a:endParaRPr lang="en-GB" sz="1000" dirty="0"/>
          </a:p>
        </p:txBody>
      </p:sp>
      <p:sp>
        <p:nvSpPr>
          <p:cNvPr id="13" name="Oval 12"/>
          <p:cNvSpPr/>
          <p:nvPr/>
        </p:nvSpPr>
        <p:spPr>
          <a:xfrm>
            <a:off x="3698846" y="2676654"/>
            <a:ext cx="159608" cy="15960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000" dirty="0" smtClean="0"/>
              <a:t>6</a:t>
            </a:r>
            <a:endParaRPr lang="en-GB" sz="1000" dirty="0"/>
          </a:p>
        </p:txBody>
      </p:sp>
      <p:sp>
        <p:nvSpPr>
          <p:cNvPr id="14" name="Oval 13"/>
          <p:cNvSpPr/>
          <p:nvPr/>
        </p:nvSpPr>
        <p:spPr>
          <a:xfrm>
            <a:off x="3692664" y="3582480"/>
            <a:ext cx="159608" cy="15960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000" dirty="0" smtClean="0"/>
              <a:t>7</a:t>
            </a:r>
            <a:endParaRPr lang="en-GB" sz="1000" dirty="0"/>
          </a:p>
        </p:txBody>
      </p:sp>
      <p:sp>
        <p:nvSpPr>
          <p:cNvPr id="15" name="Oval 14"/>
          <p:cNvSpPr/>
          <p:nvPr/>
        </p:nvSpPr>
        <p:spPr>
          <a:xfrm>
            <a:off x="3694960" y="1507830"/>
            <a:ext cx="159608" cy="15960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000" dirty="0" smtClean="0"/>
              <a:t>5</a:t>
            </a:r>
          </a:p>
        </p:txBody>
      </p:sp>
      <p:sp>
        <p:nvSpPr>
          <p:cNvPr id="16" name="Oval 15"/>
          <p:cNvSpPr/>
          <p:nvPr/>
        </p:nvSpPr>
        <p:spPr>
          <a:xfrm>
            <a:off x="2356286" y="4995349"/>
            <a:ext cx="159608" cy="15960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000" dirty="0" smtClean="0"/>
              <a:t>4</a:t>
            </a:r>
            <a:endParaRPr lang="en-GB" sz="1000" dirty="0"/>
          </a:p>
        </p:txBody>
      </p:sp>
      <p:sp>
        <p:nvSpPr>
          <p:cNvPr id="17" name="Oval 16"/>
          <p:cNvSpPr/>
          <p:nvPr/>
        </p:nvSpPr>
        <p:spPr>
          <a:xfrm>
            <a:off x="3690717" y="4932096"/>
            <a:ext cx="159608" cy="15960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000" dirty="0" smtClean="0"/>
              <a:t>8</a:t>
            </a:r>
            <a:endParaRPr lang="en-GB" sz="1000" dirty="0"/>
          </a:p>
        </p:txBody>
      </p:sp>
      <p:sp>
        <p:nvSpPr>
          <p:cNvPr id="18" name="Oval 17"/>
          <p:cNvSpPr/>
          <p:nvPr/>
        </p:nvSpPr>
        <p:spPr>
          <a:xfrm>
            <a:off x="5026585" y="1510924"/>
            <a:ext cx="159608" cy="15960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1000" spc="-150" dirty="0" smtClean="0"/>
              <a:t>9</a:t>
            </a:r>
            <a:endParaRPr lang="en-GB" sz="1000" spc="-150" dirty="0"/>
          </a:p>
        </p:txBody>
      </p:sp>
      <p:sp>
        <p:nvSpPr>
          <p:cNvPr id="29" name="Oval 28"/>
          <p:cNvSpPr/>
          <p:nvPr/>
        </p:nvSpPr>
        <p:spPr>
          <a:xfrm>
            <a:off x="6180765" y="4551820"/>
            <a:ext cx="159608" cy="15960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000" dirty="0" smtClean="0"/>
              <a:t>1</a:t>
            </a:r>
            <a:endParaRPr lang="en-GB" sz="1000" dirty="0"/>
          </a:p>
        </p:txBody>
      </p:sp>
      <p:sp>
        <p:nvSpPr>
          <p:cNvPr id="32" name="Oval 31"/>
          <p:cNvSpPr/>
          <p:nvPr/>
        </p:nvSpPr>
        <p:spPr>
          <a:xfrm>
            <a:off x="6852885" y="4791538"/>
            <a:ext cx="159608" cy="15960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000" dirty="0" smtClean="0"/>
              <a:t>3</a:t>
            </a:r>
            <a:endParaRPr lang="en-GB" sz="1000" dirty="0"/>
          </a:p>
        </p:txBody>
      </p:sp>
      <p:sp>
        <p:nvSpPr>
          <p:cNvPr id="33" name="Oval 32"/>
          <p:cNvSpPr/>
          <p:nvPr/>
        </p:nvSpPr>
        <p:spPr>
          <a:xfrm>
            <a:off x="7216852" y="4975284"/>
            <a:ext cx="159608" cy="15960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000" dirty="0" smtClean="0"/>
              <a:t>4</a:t>
            </a:r>
            <a:endParaRPr lang="en-GB" sz="1000" dirty="0"/>
          </a:p>
        </p:txBody>
      </p:sp>
      <p:sp>
        <p:nvSpPr>
          <p:cNvPr id="34" name="Oval 33"/>
          <p:cNvSpPr/>
          <p:nvPr/>
        </p:nvSpPr>
        <p:spPr>
          <a:xfrm>
            <a:off x="7280956" y="4427815"/>
            <a:ext cx="159608" cy="15960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000" dirty="0" smtClean="0"/>
              <a:t>5</a:t>
            </a:r>
            <a:endParaRPr lang="en-GB" sz="1000" dirty="0"/>
          </a:p>
        </p:txBody>
      </p:sp>
      <p:sp>
        <p:nvSpPr>
          <p:cNvPr id="35" name="Oval 34"/>
          <p:cNvSpPr/>
          <p:nvPr/>
        </p:nvSpPr>
        <p:spPr>
          <a:xfrm>
            <a:off x="7216852" y="3920341"/>
            <a:ext cx="159608" cy="15960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000" dirty="0" smtClean="0"/>
              <a:t>6</a:t>
            </a:r>
          </a:p>
        </p:txBody>
      </p:sp>
      <p:sp>
        <p:nvSpPr>
          <p:cNvPr id="36" name="Oval 35"/>
          <p:cNvSpPr/>
          <p:nvPr/>
        </p:nvSpPr>
        <p:spPr>
          <a:xfrm>
            <a:off x="7679059" y="4130912"/>
            <a:ext cx="159608" cy="15960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000" dirty="0" smtClean="0"/>
              <a:t>7</a:t>
            </a:r>
            <a:endParaRPr lang="en-GB" sz="1000" dirty="0"/>
          </a:p>
        </p:txBody>
      </p:sp>
      <p:sp>
        <p:nvSpPr>
          <p:cNvPr id="37" name="Oval 36"/>
          <p:cNvSpPr/>
          <p:nvPr/>
        </p:nvSpPr>
        <p:spPr>
          <a:xfrm>
            <a:off x="7901007" y="4891040"/>
            <a:ext cx="159608" cy="15960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000" dirty="0" smtClean="0"/>
              <a:t>8</a:t>
            </a:r>
            <a:endParaRPr lang="en-GB" sz="1000" dirty="0"/>
          </a:p>
        </p:txBody>
      </p:sp>
      <p:sp>
        <p:nvSpPr>
          <p:cNvPr id="38" name="Oval 37"/>
          <p:cNvSpPr/>
          <p:nvPr/>
        </p:nvSpPr>
        <p:spPr>
          <a:xfrm>
            <a:off x="7519451" y="5612723"/>
            <a:ext cx="159608" cy="15960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1000" spc="-150" dirty="0" smtClean="0"/>
              <a:t>10  </a:t>
            </a:r>
            <a:endParaRPr lang="en-GB" sz="1000" spc="-150" dirty="0"/>
          </a:p>
        </p:txBody>
      </p:sp>
      <p:sp>
        <p:nvSpPr>
          <p:cNvPr id="40" name="Oval 39"/>
          <p:cNvSpPr/>
          <p:nvPr/>
        </p:nvSpPr>
        <p:spPr>
          <a:xfrm>
            <a:off x="5676709" y="4379383"/>
            <a:ext cx="159608" cy="15960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000" dirty="0" smtClean="0"/>
              <a:t>2</a:t>
            </a:r>
            <a:endParaRPr lang="en-GB" sz="1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49891493"/>
              </p:ext>
            </p:extLst>
          </p:nvPr>
        </p:nvGraphicFramePr>
        <p:xfrm>
          <a:off x="491693" y="1532062"/>
          <a:ext cx="1808591" cy="2651760"/>
        </p:xfrm>
        <a:graphic>
          <a:graphicData uri="http://schemas.openxmlformats.org/drawingml/2006/table">
            <a:tbl>
              <a:tblPr firstRow="1" bandRow="1"/>
              <a:tblGrid>
                <a:gridCol w="1808591"/>
              </a:tblGrid>
              <a:tr h="420787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GB" sz="4800" b="0" spc="-500" baseline="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GB" sz="4800" b="0" spc="-5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31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400" spc="-80" baseline="0" dirty="0" smtClean="0">
                          <a:solidFill>
                            <a:schemeClr val="tx2"/>
                          </a:solidFill>
                        </a:rPr>
                        <a:t>Krajów</a:t>
                      </a:r>
                      <a:endParaRPr lang="en-GB" sz="1400" spc="-80" baseline="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98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1200" spc="-80" baseline="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07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800" b="0" kern="1200" spc="-5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137</a:t>
                      </a:r>
                    </a:p>
                  </a:txBody>
                  <a:tcPr marL="0" marR="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31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spc="-80" baseline="0" dirty="0" smtClean="0">
                          <a:solidFill>
                            <a:schemeClr val="tx2"/>
                          </a:solidFill>
                        </a:rPr>
                        <a:t>Pralni</a:t>
                      </a:r>
                      <a:endParaRPr lang="en-GB" sz="1400" spc="-80" baseline="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98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kern="1200" spc="-8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07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800" b="0" kern="1200" spc="-5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16.500</a:t>
                      </a:r>
                    </a:p>
                  </a:txBody>
                  <a:tcPr marL="0" marR="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31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400" spc="-80" baseline="0" dirty="0" smtClean="0">
                          <a:solidFill>
                            <a:schemeClr val="tx2"/>
                          </a:solidFill>
                        </a:rPr>
                        <a:t>Pracowników</a:t>
                      </a:r>
                      <a:endParaRPr lang="en-GB" sz="1400" spc="-80" baseline="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31800" y="1412776"/>
            <a:ext cx="8294688" cy="4579492"/>
          </a:xfrm>
          <a:prstGeom prst="rect">
            <a:avLst/>
          </a:prstGeom>
          <a:noFill/>
          <a:ln w="6350">
            <a:solidFill>
              <a:srgbClr val="B1B3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48987485"/>
              </p:ext>
            </p:extLst>
          </p:nvPr>
        </p:nvGraphicFramePr>
        <p:xfrm>
          <a:off x="5025185" y="2123480"/>
          <a:ext cx="1268436" cy="371700"/>
        </p:xfrm>
        <a:graphic>
          <a:graphicData uri="http://schemas.openxmlformats.org/drawingml/2006/table">
            <a:tbl>
              <a:tblPr firstRow="1" bandRow="1"/>
              <a:tblGrid>
                <a:gridCol w="1268436"/>
              </a:tblGrid>
              <a:tr h="132674">
                <a:tc>
                  <a:txBody>
                    <a:bodyPr/>
                    <a:lstStyle/>
                    <a:p>
                      <a:pPr marL="190500" indent="0">
                        <a:lnSpc>
                          <a:spcPct val="100000"/>
                        </a:lnSpc>
                      </a:pPr>
                      <a:r>
                        <a:rPr lang="en-GB" sz="1400" b="0" spc="-100" baseline="0" dirty="0" smtClean="0">
                          <a:solidFill>
                            <a:schemeClr val="tx2"/>
                          </a:solidFill>
                        </a:rPr>
                        <a:t>Austria</a:t>
                      </a:r>
                      <a:endParaRPr lang="en-GB" sz="1400" b="0" spc="-100" baseline="0" dirty="0">
                        <a:solidFill>
                          <a:schemeClr val="tx2"/>
                        </a:solidFill>
                      </a:endParaRPr>
                    </a:p>
                  </a:txBody>
                  <a:tcPr marL="0" marR="3600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31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spc="-40" dirty="0" err="1" smtClean="0">
                          <a:solidFill>
                            <a:schemeClr val="tx2"/>
                          </a:solidFill>
                        </a:rPr>
                        <a:t>Służba</a:t>
                      </a:r>
                      <a:r>
                        <a:rPr lang="en-GB" sz="850" spc="-4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GB" sz="850" spc="-40" dirty="0" err="1" smtClean="0">
                          <a:solidFill>
                            <a:schemeClr val="tx2"/>
                          </a:solidFill>
                        </a:rPr>
                        <a:t>zdrowia</a:t>
                      </a:r>
                      <a:endParaRPr lang="en-GB" sz="850" spc="-4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0" marR="36000" marT="14400" marB="144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6" name="Oval 45"/>
          <p:cNvSpPr/>
          <p:nvPr/>
        </p:nvSpPr>
        <p:spPr>
          <a:xfrm>
            <a:off x="5025885" y="2158996"/>
            <a:ext cx="159608" cy="15960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1000" spc="-150" dirty="0" smtClean="0"/>
              <a:t>10  </a:t>
            </a:r>
            <a:endParaRPr lang="en-GB" sz="1000" spc="-150" dirty="0"/>
          </a:p>
        </p:txBody>
      </p:sp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07914252"/>
              </p:ext>
            </p:extLst>
          </p:nvPr>
        </p:nvGraphicFramePr>
        <p:xfrm>
          <a:off x="5031756" y="2630964"/>
          <a:ext cx="1268436" cy="530040"/>
        </p:xfrm>
        <a:graphic>
          <a:graphicData uri="http://schemas.openxmlformats.org/drawingml/2006/table">
            <a:tbl>
              <a:tblPr firstRow="1" bandRow="1"/>
              <a:tblGrid>
                <a:gridCol w="1268436"/>
              </a:tblGrid>
              <a:tr h="132674">
                <a:tc>
                  <a:txBody>
                    <a:bodyPr/>
                    <a:lstStyle/>
                    <a:p>
                      <a:pPr marL="190500" indent="0">
                        <a:lnSpc>
                          <a:spcPct val="100000"/>
                        </a:lnSpc>
                      </a:pPr>
                      <a:r>
                        <a:rPr lang="pl-PL" sz="1400" b="0" spc="-100" baseline="0" dirty="0" smtClean="0">
                          <a:solidFill>
                            <a:schemeClr val="tx2"/>
                          </a:solidFill>
                        </a:rPr>
                        <a:t>Słowacja</a:t>
                      </a:r>
                      <a:endParaRPr lang="en-GB" sz="1400" b="0" spc="-100" baseline="0" dirty="0">
                        <a:solidFill>
                          <a:schemeClr val="tx2"/>
                        </a:solidFill>
                      </a:endParaRPr>
                    </a:p>
                  </a:txBody>
                  <a:tcPr marL="0" marR="3600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31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spc="-40" dirty="0" err="1" smtClean="0">
                          <a:solidFill>
                            <a:schemeClr val="tx2"/>
                          </a:solidFill>
                        </a:rPr>
                        <a:t>Odzież</a:t>
                      </a:r>
                      <a:r>
                        <a:rPr lang="en-GB" sz="850" spc="-4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GB" sz="850" spc="-40" dirty="0" err="1" smtClean="0">
                          <a:solidFill>
                            <a:schemeClr val="tx2"/>
                          </a:solidFill>
                        </a:rPr>
                        <a:t>robocza</a:t>
                      </a:r>
                      <a:endParaRPr lang="en-GB" sz="850" spc="-4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0" marR="36000" marT="14400" marB="144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31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spc="-40" dirty="0" err="1" smtClean="0">
                          <a:solidFill>
                            <a:schemeClr val="tx2"/>
                          </a:solidFill>
                        </a:rPr>
                        <a:t>Maty</a:t>
                      </a:r>
                      <a:r>
                        <a:rPr lang="pl-PL" sz="850" spc="-40" dirty="0" smtClean="0">
                          <a:solidFill>
                            <a:schemeClr val="tx2"/>
                          </a:solidFill>
                        </a:rPr>
                        <a:t> wejściowe</a:t>
                      </a:r>
                      <a:endParaRPr lang="en-GB" sz="850" spc="-4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0" marR="36000" marT="14400" marB="144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8" name="Oval 47"/>
          <p:cNvSpPr/>
          <p:nvPr/>
        </p:nvSpPr>
        <p:spPr>
          <a:xfrm>
            <a:off x="5032456" y="2666480"/>
            <a:ext cx="159608" cy="15960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1000" spc="-150" dirty="0" smtClean="0"/>
              <a:t>11   </a:t>
            </a:r>
            <a:endParaRPr lang="en-GB" sz="1000" spc="-150" dirty="0"/>
          </a:p>
        </p:txBody>
      </p:sp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97977739"/>
              </p:ext>
            </p:extLst>
          </p:nvPr>
        </p:nvGraphicFramePr>
        <p:xfrm>
          <a:off x="5031756" y="3317136"/>
          <a:ext cx="1268436" cy="371700"/>
        </p:xfrm>
        <a:graphic>
          <a:graphicData uri="http://schemas.openxmlformats.org/drawingml/2006/table">
            <a:tbl>
              <a:tblPr firstRow="1" bandRow="1"/>
              <a:tblGrid>
                <a:gridCol w="1268436"/>
              </a:tblGrid>
              <a:tr h="132674">
                <a:tc>
                  <a:txBody>
                    <a:bodyPr/>
                    <a:lstStyle/>
                    <a:p>
                      <a:pPr marL="190500" indent="0">
                        <a:lnSpc>
                          <a:spcPct val="100000"/>
                        </a:lnSpc>
                      </a:pPr>
                      <a:r>
                        <a:rPr lang="pl-PL" sz="1400" b="0" spc="-100" baseline="0" dirty="0" smtClean="0">
                          <a:solidFill>
                            <a:schemeClr val="tx2"/>
                          </a:solidFill>
                        </a:rPr>
                        <a:t>Litwa</a:t>
                      </a:r>
                      <a:endParaRPr lang="en-GB" sz="1400" b="0" spc="-100" baseline="0" dirty="0">
                        <a:solidFill>
                          <a:schemeClr val="tx2"/>
                        </a:solidFill>
                      </a:endParaRPr>
                    </a:p>
                  </a:txBody>
                  <a:tcPr marL="0" marR="3600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31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spc="-40" dirty="0" err="1" smtClean="0">
                          <a:solidFill>
                            <a:schemeClr val="tx2"/>
                          </a:solidFill>
                        </a:rPr>
                        <a:t>Maty</a:t>
                      </a:r>
                      <a:r>
                        <a:rPr lang="pl-PL" sz="850" spc="-40" dirty="0" smtClean="0">
                          <a:solidFill>
                            <a:schemeClr val="tx2"/>
                          </a:solidFill>
                        </a:rPr>
                        <a:t>  wejściowe</a:t>
                      </a:r>
                      <a:endParaRPr lang="en-GB" sz="850" spc="-4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0" marR="36000" marT="14400" marB="144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0" name="Oval 49"/>
          <p:cNvSpPr/>
          <p:nvPr/>
        </p:nvSpPr>
        <p:spPr>
          <a:xfrm>
            <a:off x="5032456" y="3352652"/>
            <a:ext cx="159608" cy="15960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1000" spc="-150" dirty="0" smtClean="0"/>
              <a:t>12   </a:t>
            </a:r>
            <a:endParaRPr lang="en-GB" sz="1000" spc="-150" dirty="0"/>
          </a:p>
        </p:txBody>
      </p:sp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79071720"/>
              </p:ext>
            </p:extLst>
          </p:nvPr>
        </p:nvGraphicFramePr>
        <p:xfrm>
          <a:off x="6353458" y="1483028"/>
          <a:ext cx="1268436" cy="530040"/>
        </p:xfrm>
        <a:graphic>
          <a:graphicData uri="http://schemas.openxmlformats.org/drawingml/2006/table">
            <a:tbl>
              <a:tblPr firstRow="1" bandRow="1"/>
              <a:tblGrid>
                <a:gridCol w="1268436"/>
              </a:tblGrid>
              <a:tr h="132674">
                <a:tc>
                  <a:txBody>
                    <a:bodyPr/>
                    <a:lstStyle/>
                    <a:p>
                      <a:pPr marL="190500" indent="0">
                        <a:lnSpc>
                          <a:spcPct val="100000"/>
                        </a:lnSpc>
                      </a:pPr>
                      <a:r>
                        <a:rPr lang="pl-PL" sz="1400" b="0" spc="-100" baseline="0" dirty="0" smtClean="0">
                          <a:solidFill>
                            <a:schemeClr val="tx2"/>
                          </a:solidFill>
                        </a:rPr>
                        <a:t>Łotwa</a:t>
                      </a:r>
                      <a:endParaRPr lang="en-GB" sz="1400" b="0" spc="-100" baseline="0" dirty="0">
                        <a:solidFill>
                          <a:schemeClr val="tx2"/>
                        </a:solidFill>
                      </a:endParaRPr>
                    </a:p>
                  </a:txBody>
                  <a:tcPr marL="0" marR="3600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31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spc="-40" dirty="0" err="1" smtClean="0">
                          <a:solidFill>
                            <a:schemeClr val="tx2"/>
                          </a:solidFill>
                        </a:rPr>
                        <a:t>Maty</a:t>
                      </a:r>
                      <a:r>
                        <a:rPr lang="pl-PL" sz="850" spc="-40" dirty="0" smtClean="0">
                          <a:solidFill>
                            <a:schemeClr val="tx2"/>
                          </a:solidFill>
                        </a:rPr>
                        <a:t> wejściowe</a:t>
                      </a:r>
                      <a:endParaRPr lang="en-GB" sz="850" spc="-4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0" marR="36000" marT="14400" marB="144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31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spc="-40" dirty="0" err="1" smtClean="0">
                          <a:solidFill>
                            <a:schemeClr val="tx2"/>
                          </a:solidFill>
                        </a:rPr>
                        <a:t>Urządzenia</a:t>
                      </a:r>
                      <a:r>
                        <a:rPr lang="en-GB" sz="850" spc="-4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GB" sz="850" spc="-40" dirty="0" err="1" smtClean="0">
                          <a:solidFill>
                            <a:schemeClr val="tx2"/>
                          </a:solidFill>
                        </a:rPr>
                        <a:t>higieniczne</a:t>
                      </a:r>
                      <a:endParaRPr lang="en-GB" sz="850" spc="-4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0" marR="36000" marT="14400" marB="144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2" name="Oval 51"/>
          <p:cNvSpPr/>
          <p:nvPr/>
        </p:nvSpPr>
        <p:spPr>
          <a:xfrm>
            <a:off x="6354158" y="1518544"/>
            <a:ext cx="159608" cy="15960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1000" spc="-150" dirty="0" smtClean="0"/>
              <a:t>13  </a:t>
            </a:r>
            <a:endParaRPr lang="en-GB" sz="1000" spc="-150" dirty="0"/>
          </a:p>
        </p:txBody>
      </p: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51254157"/>
              </p:ext>
            </p:extLst>
          </p:nvPr>
        </p:nvGraphicFramePr>
        <p:xfrm>
          <a:off x="6353150" y="2121879"/>
          <a:ext cx="1268436" cy="371700"/>
        </p:xfrm>
        <a:graphic>
          <a:graphicData uri="http://schemas.openxmlformats.org/drawingml/2006/table">
            <a:tbl>
              <a:tblPr firstRow="1" bandRow="1"/>
              <a:tblGrid>
                <a:gridCol w="1268436"/>
              </a:tblGrid>
              <a:tr h="132674">
                <a:tc>
                  <a:txBody>
                    <a:bodyPr/>
                    <a:lstStyle/>
                    <a:p>
                      <a:pPr marL="190500" indent="0">
                        <a:lnSpc>
                          <a:spcPct val="100000"/>
                        </a:lnSpc>
                      </a:pPr>
                      <a:r>
                        <a:rPr lang="en-GB" sz="1400" b="0" spc="-100" baseline="0" dirty="0" smtClean="0">
                          <a:solidFill>
                            <a:schemeClr val="tx2"/>
                          </a:solidFill>
                        </a:rPr>
                        <a:t>Estonia</a:t>
                      </a:r>
                      <a:endParaRPr lang="en-GB" sz="1400" b="0" spc="-100" baseline="0" dirty="0">
                        <a:solidFill>
                          <a:schemeClr val="tx2"/>
                        </a:solidFill>
                      </a:endParaRPr>
                    </a:p>
                  </a:txBody>
                  <a:tcPr marL="0" marR="3600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31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spc="-40" dirty="0" err="1" smtClean="0">
                          <a:solidFill>
                            <a:schemeClr val="tx2"/>
                          </a:solidFill>
                        </a:rPr>
                        <a:t>Maty</a:t>
                      </a:r>
                      <a:r>
                        <a:rPr lang="pl-PL" sz="850" spc="-40" dirty="0" smtClean="0">
                          <a:solidFill>
                            <a:schemeClr val="tx2"/>
                          </a:solidFill>
                        </a:rPr>
                        <a:t> wejściowe</a:t>
                      </a:r>
                      <a:endParaRPr lang="en-GB" sz="850" spc="-4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0" marR="36000" marT="14400" marB="144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5" name="Oval 54"/>
          <p:cNvSpPr/>
          <p:nvPr/>
        </p:nvSpPr>
        <p:spPr>
          <a:xfrm>
            <a:off x="6353850" y="2157395"/>
            <a:ext cx="159608" cy="15960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1000" spc="-150" dirty="0" smtClean="0"/>
              <a:t>14  </a:t>
            </a:r>
            <a:endParaRPr lang="en-GB" sz="1000" spc="-150" dirty="0"/>
          </a:p>
        </p:txBody>
      </p:sp>
      <p:sp>
        <p:nvSpPr>
          <p:cNvPr id="56" name="Oval 55"/>
          <p:cNvSpPr/>
          <p:nvPr/>
        </p:nvSpPr>
        <p:spPr>
          <a:xfrm>
            <a:off x="7519451" y="5250409"/>
            <a:ext cx="159608" cy="15960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1000" spc="-150" dirty="0" smtClean="0"/>
              <a:t> 9  </a:t>
            </a:r>
            <a:endParaRPr lang="en-GB" sz="1000" spc="-150" dirty="0"/>
          </a:p>
        </p:txBody>
      </p:sp>
      <p:sp>
        <p:nvSpPr>
          <p:cNvPr id="57" name="Oval 56"/>
          <p:cNvSpPr/>
          <p:nvPr/>
        </p:nvSpPr>
        <p:spPr>
          <a:xfrm>
            <a:off x="7957749" y="5453115"/>
            <a:ext cx="159608" cy="15960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1000" spc="-150" dirty="0" smtClean="0"/>
              <a:t>11  </a:t>
            </a:r>
            <a:endParaRPr lang="en-GB" sz="1000" spc="-150" dirty="0"/>
          </a:p>
        </p:txBody>
      </p:sp>
      <p:sp>
        <p:nvSpPr>
          <p:cNvPr id="58" name="Oval 57"/>
          <p:cNvSpPr/>
          <p:nvPr/>
        </p:nvSpPr>
        <p:spPr>
          <a:xfrm>
            <a:off x="8316416" y="4587423"/>
            <a:ext cx="159608" cy="15960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1000" spc="-150" dirty="0" smtClean="0"/>
              <a:t>12  </a:t>
            </a:r>
            <a:endParaRPr lang="en-GB" sz="1000" spc="-150" dirty="0"/>
          </a:p>
        </p:txBody>
      </p:sp>
      <p:sp>
        <p:nvSpPr>
          <p:cNvPr id="59" name="Oval 58"/>
          <p:cNvSpPr/>
          <p:nvPr/>
        </p:nvSpPr>
        <p:spPr>
          <a:xfrm>
            <a:off x="8492171" y="4353783"/>
            <a:ext cx="159608" cy="15960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1000" spc="-150" dirty="0" smtClean="0"/>
              <a:t>13  </a:t>
            </a:r>
            <a:endParaRPr lang="en-GB" sz="1000" spc="-150" dirty="0"/>
          </a:p>
        </p:txBody>
      </p:sp>
      <p:sp>
        <p:nvSpPr>
          <p:cNvPr id="60" name="Oval 59"/>
          <p:cNvSpPr/>
          <p:nvPr/>
        </p:nvSpPr>
        <p:spPr>
          <a:xfrm>
            <a:off x="8448199" y="4020204"/>
            <a:ext cx="159608" cy="15960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1000" spc="-150" dirty="0" smtClean="0"/>
              <a:t>14  </a:t>
            </a:r>
            <a:endParaRPr lang="en-GB" sz="1000" spc="-150" dirty="0"/>
          </a:p>
        </p:txBody>
      </p:sp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30657845"/>
              </p:ext>
            </p:extLst>
          </p:nvPr>
        </p:nvGraphicFramePr>
        <p:xfrm>
          <a:off x="6353150" y="2627840"/>
          <a:ext cx="1268436" cy="530040"/>
        </p:xfrm>
        <a:graphic>
          <a:graphicData uri="http://schemas.openxmlformats.org/drawingml/2006/table">
            <a:tbl>
              <a:tblPr firstRow="1" bandRow="1"/>
              <a:tblGrid>
                <a:gridCol w="1268436"/>
              </a:tblGrid>
              <a:tr h="132674">
                <a:tc>
                  <a:txBody>
                    <a:bodyPr/>
                    <a:lstStyle/>
                    <a:p>
                      <a:pPr marL="190500" indent="0">
                        <a:lnSpc>
                          <a:spcPct val="100000"/>
                        </a:lnSpc>
                      </a:pPr>
                      <a:r>
                        <a:rPr lang="en-GB" sz="1400" b="0" spc="-100" baseline="0" dirty="0" smtClean="0">
                          <a:solidFill>
                            <a:schemeClr val="tx2"/>
                          </a:solidFill>
                        </a:rPr>
                        <a:t>Finland</a:t>
                      </a:r>
                      <a:r>
                        <a:rPr lang="pl-PL" sz="1400" b="0" spc="-100" baseline="0" dirty="0" err="1" smtClean="0">
                          <a:solidFill>
                            <a:schemeClr val="tx2"/>
                          </a:solidFill>
                        </a:rPr>
                        <a:t>ia</a:t>
                      </a:r>
                      <a:endParaRPr lang="en-GB" sz="1400" b="0" spc="-100" baseline="0" dirty="0">
                        <a:solidFill>
                          <a:schemeClr val="tx2"/>
                        </a:solidFill>
                      </a:endParaRPr>
                    </a:p>
                  </a:txBody>
                  <a:tcPr marL="0" marR="3600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31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spc="-40" dirty="0" err="1" smtClean="0">
                          <a:solidFill>
                            <a:schemeClr val="tx2"/>
                          </a:solidFill>
                        </a:rPr>
                        <a:t>Odzież</a:t>
                      </a:r>
                      <a:r>
                        <a:rPr lang="en-GB" sz="850" spc="-4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GB" sz="850" spc="-40" dirty="0" err="1" smtClean="0">
                          <a:solidFill>
                            <a:schemeClr val="tx2"/>
                          </a:solidFill>
                        </a:rPr>
                        <a:t>robocza</a:t>
                      </a:r>
                      <a:endParaRPr lang="en-GB" sz="850" spc="-4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0" marR="36000" marT="14400" marB="144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31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50" spc="-40" dirty="0" err="1" smtClean="0">
                          <a:solidFill>
                            <a:schemeClr val="tx2"/>
                          </a:solidFill>
                        </a:rPr>
                        <a:t>Maty</a:t>
                      </a:r>
                      <a:r>
                        <a:rPr lang="pl-PL" sz="850" spc="-40" dirty="0" smtClean="0">
                          <a:solidFill>
                            <a:schemeClr val="tx2"/>
                          </a:solidFill>
                        </a:rPr>
                        <a:t> wejściowe</a:t>
                      </a:r>
                      <a:endParaRPr lang="en-GB" sz="850" spc="-4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0" marR="36000" marT="14400" marB="144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2" name="Oval 61"/>
          <p:cNvSpPr/>
          <p:nvPr/>
        </p:nvSpPr>
        <p:spPr>
          <a:xfrm>
            <a:off x="6353850" y="2663356"/>
            <a:ext cx="159608" cy="15960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1000" spc="-150" dirty="0" smtClean="0"/>
              <a:t>15  </a:t>
            </a:r>
            <a:endParaRPr lang="en-GB" sz="1000" spc="-150" dirty="0"/>
          </a:p>
        </p:txBody>
      </p:sp>
      <p:sp>
        <p:nvSpPr>
          <p:cNvPr id="63" name="Oval 62"/>
          <p:cNvSpPr/>
          <p:nvPr/>
        </p:nvSpPr>
        <p:spPr>
          <a:xfrm>
            <a:off x="8329770" y="3499671"/>
            <a:ext cx="159608" cy="15960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1000" spc="-150" dirty="0" smtClean="0"/>
              <a:t>15  </a:t>
            </a:r>
            <a:endParaRPr lang="en-GB" sz="1000" spc="-150" dirty="0"/>
          </a:p>
        </p:txBody>
      </p:sp>
      <p:grpSp>
        <p:nvGrpSpPr>
          <p:cNvPr id="65" name="Group 8"/>
          <p:cNvGrpSpPr>
            <a:grpSpLocks/>
          </p:cNvGrpSpPr>
          <p:nvPr/>
        </p:nvGrpSpPr>
        <p:grpSpPr bwMode="auto">
          <a:xfrm>
            <a:off x="-108520" y="6051760"/>
            <a:ext cx="1728788" cy="641350"/>
            <a:chOff x="2712" y="2523"/>
            <a:chExt cx="1633" cy="499"/>
          </a:xfrm>
        </p:grpSpPr>
        <p:sp>
          <p:nvSpPr>
            <p:cNvPr id="66" name="Rectangle 9"/>
            <p:cNvSpPr>
              <a:spLocks noChangeArrowheads="1"/>
            </p:cNvSpPr>
            <p:nvPr/>
          </p:nvSpPr>
          <p:spPr bwMode="auto">
            <a:xfrm>
              <a:off x="2712" y="2523"/>
              <a:ext cx="1633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FFFFFF"/>
                </a:solidFill>
                <a:latin typeface="TrueSyntaxBold" pitchFamily="2" charset="0"/>
                <a:ea typeface="ＭＳ Ｐゴシック" pitchFamily="34" charset="-128"/>
              </a:endParaRPr>
            </a:p>
          </p:txBody>
        </p:sp>
        <p:pic>
          <p:nvPicPr>
            <p:cNvPr id="67" name="Picture 10" descr="GENERAL:A-Z Logos:D:Davis Service Group:Sunlight RGB.tif"/>
            <p:cNvPicPr>
              <a:picLocks noChangeAspect="1" noChangeArrowheads="1"/>
            </p:cNvPicPr>
            <p:nvPr/>
          </p:nvPicPr>
          <p:blipFill>
            <a:blip r:embed="rId3" r:link="rId4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3" y="2614"/>
              <a:ext cx="1225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8" name="Picture 2" descr="d:\users\degl\Desktop\Logo pres size POS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056511"/>
            <a:ext cx="1381108" cy="68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23528" y="5445224"/>
            <a:ext cx="20193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rgbClr val="003366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385614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5" y="548680"/>
            <a:ext cx="6696744" cy="430634"/>
          </a:xfrm>
        </p:spPr>
        <p:txBody>
          <a:bodyPr/>
          <a:lstStyle/>
          <a:p>
            <a:r>
              <a:rPr lang="pl-PL" dirty="0" smtClean="0"/>
              <a:t>Stanowisko pakowania odzieży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 descr="P4300044c.jpg"/>
          <p:cNvPicPr>
            <a:picLocks noGrp="1" noChangeAspect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196752"/>
            <a:ext cx="6673817" cy="50040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dirty="0" smtClean="0">
                <a:latin typeface="+mn-lt"/>
              </a:rPr>
              <a:t>Kontrola jakości</a:t>
            </a:r>
            <a:endParaRPr lang="en-US" dirty="0">
              <a:latin typeface="+mn-lt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28696385"/>
              </p:ext>
            </p:extLst>
          </p:nvPr>
        </p:nvGraphicFramePr>
        <p:xfrm>
          <a:off x="251520" y="1628800"/>
          <a:ext cx="8642349" cy="4744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920"/>
                <a:gridCol w="2376646"/>
                <a:gridCol w="2880783"/>
              </a:tblGrid>
              <a:tr h="370814"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+mn-lt"/>
                          <a:cs typeface="Gotham Medium" pitchFamily="50" charset="0"/>
                        </a:rPr>
                        <a:t>Punkt kontrolny</a:t>
                      </a:r>
                      <a:endParaRPr lang="en-US" sz="1400" dirty="0">
                        <a:latin typeface="+mn-lt"/>
                        <a:cs typeface="Gotham Medium" pitchFamily="50" charset="0"/>
                      </a:endParaRPr>
                    </a:p>
                  </a:txBody>
                  <a:tcPr marL="91455" marR="91455" marT="45717" marB="45717"/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+mn-lt"/>
                          <a:cs typeface="Gotham Medium" pitchFamily="50" charset="0"/>
                        </a:rPr>
                        <a:t>Częstotliwość</a:t>
                      </a:r>
                      <a:endParaRPr lang="en-US" sz="1400" dirty="0">
                        <a:latin typeface="+mn-lt"/>
                        <a:cs typeface="Gotham Medium" pitchFamily="50" charset="0"/>
                      </a:endParaRPr>
                    </a:p>
                  </a:txBody>
                  <a:tcPr marL="91455" marR="91455" marT="45717" marB="45717"/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+mn-lt"/>
                          <a:cs typeface="Gotham Medium" pitchFamily="50" charset="0"/>
                        </a:rPr>
                        <a:t>Parametry</a:t>
                      </a:r>
                      <a:endParaRPr lang="en-US" sz="1400" dirty="0">
                        <a:latin typeface="+mn-lt"/>
                        <a:cs typeface="Gotham Medium" pitchFamily="50" charset="0"/>
                      </a:endParaRPr>
                    </a:p>
                  </a:txBody>
                  <a:tcPr marL="91455" marR="91455" marT="45717" marB="45717"/>
                </a:tc>
              </a:tr>
              <a:tr h="370814"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rgbClr val="002060"/>
                          </a:solidFill>
                          <a:latin typeface="+mn-lt"/>
                          <a:cs typeface="Gotham Medium" pitchFamily="50" charset="0"/>
                        </a:rPr>
                        <a:t>Ilość cząsteczek na odzieży</a:t>
                      </a:r>
                      <a:endParaRPr lang="en-US" sz="1400" dirty="0">
                        <a:solidFill>
                          <a:srgbClr val="002060"/>
                        </a:solidFill>
                        <a:latin typeface="+mn-lt"/>
                        <a:cs typeface="Gotham Medium" pitchFamily="50" charset="0"/>
                      </a:endParaRPr>
                    </a:p>
                  </a:txBody>
                  <a:tcPr marL="91455" marR="91455" marT="45717" marB="45717"/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rgbClr val="002060"/>
                          </a:solidFill>
                          <a:latin typeface="+mn-lt"/>
                          <a:cs typeface="Gotham Medium" pitchFamily="50" charset="0"/>
                        </a:rPr>
                        <a:t>Codziennie</a:t>
                      </a:r>
                      <a:endParaRPr lang="en-US" sz="1400" dirty="0">
                        <a:solidFill>
                          <a:srgbClr val="002060"/>
                        </a:solidFill>
                        <a:latin typeface="+mn-lt"/>
                        <a:cs typeface="Gotham Medium" pitchFamily="50" charset="0"/>
                      </a:endParaRPr>
                    </a:p>
                  </a:txBody>
                  <a:tcPr marL="91455" marR="91455"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latin typeface="+mn-lt"/>
                          <a:cs typeface="Gotham Medium" pitchFamily="50" charset="0"/>
                        </a:rPr>
                        <a:t>&lt; 1200 </a:t>
                      </a:r>
                      <a:r>
                        <a:rPr lang="pl-PL" sz="1400" dirty="0" smtClean="0">
                          <a:solidFill>
                            <a:srgbClr val="002060"/>
                          </a:solidFill>
                          <a:latin typeface="+mn-lt"/>
                          <a:cs typeface="Gotham Medium" pitchFamily="50" charset="0"/>
                        </a:rPr>
                        <a:t>sztuk</a:t>
                      </a:r>
                      <a:r>
                        <a:rPr lang="en-US" sz="1400" dirty="0" smtClean="0">
                          <a:solidFill>
                            <a:srgbClr val="002060"/>
                          </a:solidFill>
                          <a:latin typeface="+mn-lt"/>
                          <a:cs typeface="Gotham Medium" pitchFamily="50" charset="0"/>
                        </a:rPr>
                        <a:t> &gt; 0,5 µ</a:t>
                      </a:r>
                    </a:p>
                  </a:txBody>
                  <a:tcPr marL="91455" marR="91455" marT="45717" marB="45717"/>
                </a:tc>
              </a:tr>
              <a:tr h="370814"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rgbClr val="002060"/>
                          </a:solidFill>
                          <a:latin typeface="+mn-lt"/>
                          <a:cs typeface="Gotham Medium" pitchFamily="50" charset="0"/>
                        </a:rPr>
                        <a:t>Ilość</a:t>
                      </a:r>
                      <a:r>
                        <a:rPr lang="pl-PL" sz="1400" baseline="0" dirty="0" smtClean="0">
                          <a:solidFill>
                            <a:srgbClr val="002060"/>
                          </a:solidFill>
                          <a:latin typeface="+mn-lt"/>
                          <a:cs typeface="Gotham Medium" pitchFamily="50" charset="0"/>
                        </a:rPr>
                        <a:t> cząsteczek</a:t>
                      </a:r>
                      <a:endParaRPr lang="en-US" sz="1400" dirty="0">
                        <a:solidFill>
                          <a:srgbClr val="002060"/>
                        </a:solidFill>
                        <a:latin typeface="+mn-lt"/>
                        <a:cs typeface="Gotham Medium" pitchFamily="50" charset="0"/>
                      </a:endParaRPr>
                    </a:p>
                  </a:txBody>
                  <a:tcPr marL="91455" marR="91455" marT="45717" marB="45717"/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rgbClr val="002060"/>
                          </a:solidFill>
                          <a:latin typeface="+mn-lt"/>
                          <a:cs typeface="Gotham Medium" pitchFamily="50" charset="0"/>
                        </a:rPr>
                        <a:t>Ciągle</a:t>
                      </a:r>
                      <a:endParaRPr lang="en-US" sz="1400" dirty="0">
                        <a:solidFill>
                          <a:srgbClr val="002060"/>
                        </a:solidFill>
                        <a:latin typeface="+mn-lt"/>
                        <a:cs typeface="Gotham Medium" pitchFamily="50" charset="0"/>
                      </a:endParaRPr>
                    </a:p>
                  </a:txBody>
                  <a:tcPr marL="91455" marR="91455" marT="45717" marB="45717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2060"/>
                          </a:solidFill>
                          <a:latin typeface="+mn-lt"/>
                          <a:cs typeface="Gotham Medium" pitchFamily="50" charset="0"/>
                        </a:rPr>
                        <a:t>Reg. in CTS</a:t>
                      </a:r>
                      <a:endParaRPr lang="en-US" sz="1400" dirty="0">
                        <a:solidFill>
                          <a:srgbClr val="002060"/>
                        </a:solidFill>
                        <a:latin typeface="+mn-lt"/>
                        <a:cs typeface="Gotham Medium" pitchFamily="50" charset="0"/>
                      </a:endParaRPr>
                    </a:p>
                  </a:txBody>
                  <a:tcPr marL="91455" marR="91455" marT="45717" marB="45717"/>
                </a:tc>
              </a:tr>
              <a:tr h="370814"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rgbClr val="002060"/>
                          </a:solidFill>
                          <a:latin typeface="+mn-lt"/>
                          <a:cs typeface="Gotham Medium" pitchFamily="50" charset="0"/>
                        </a:rPr>
                        <a:t>Mikroorganizmy</a:t>
                      </a:r>
                      <a:endParaRPr lang="en-US" sz="1400" dirty="0">
                        <a:solidFill>
                          <a:srgbClr val="002060"/>
                        </a:solidFill>
                        <a:latin typeface="+mn-lt"/>
                        <a:cs typeface="Gotham Medium" pitchFamily="50" charset="0"/>
                      </a:endParaRPr>
                    </a:p>
                  </a:txBody>
                  <a:tcPr marL="91455" marR="91455" marT="45717" marB="45717"/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rgbClr val="002060"/>
                          </a:solidFill>
                          <a:latin typeface="+mn-lt"/>
                          <a:cs typeface="Gotham Medium" pitchFamily="50" charset="0"/>
                        </a:rPr>
                        <a:t>Codziennie</a:t>
                      </a:r>
                      <a:endParaRPr lang="en-US" sz="1400" dirty="0">
                        <a:solidFill>
                          <a:srgbClr val="002060"/>
                        </a:solidFill>
                        <a:latin typeface="+mn-lt"/>
                        <a:cs typeface="Gotham Medium" pitchFamily="50" charset="0"/>
                      </a:endParaRPr>
                    </a:p>
                  </a:txBody>
                  <a:tcPr marL="91455" marR="91455" marT="45717" marB="45717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2060"/>
                          </a:solidFill>
                          <a:latin typeface="+mn-lt"/>
                          <a:cs typeface="Gotham Medium" pitchFamily="50" charset="0"/>
                        </a:rPr>
                        <a:t>&lt; 5 CFU </a:t>
                      </a:r>
                      <a:r>
                        <a:rPr lang="pl-PL" sz="1400" dirty="0" smtClean="0">
                          <a:solidFill>
                            <a:srgbClr val="002060"/>
                          </a:solidFill>
                          <a:latin typeface="+mn-lt"/>
                          <a:cs typeface="Gotham Medium" pitchFamily="50" charset="0"/>
                        </a:rPr>
                        <a:t>na</a:t>
                      </a:r>
                      <a:r>
                        <a:rPr lang="pl-PL" sz="1400" baseline="0" dirty="0" smtClean="0">
                          <a:solidFill>
                            <a:srgbClr val="002060"/>
                          </a:solidFill>
                          <a:latin typeface="+mn-lt"/>
                          <a:cs typeface="Gotham Medium" pitchFamily="50" charset="0"/>
                        </a:rPr>
                        <a:t> płytkę agar</a:t>
                      </a:r>
                      <a:endParaRPr lang="en-US" sz="1400" dirty="0">
                        <a:solidFill>
                          <a:srgbClr val="002060"/>
                        </a:solidFill>
                        <a:latin typeface="+mn-lt"/>
                        <a:cs typeface="Gotham Medium" pitchFamily="50" charset="0"/>
                      </a:endParaRPr>
                    </a:p>
                  </a:txBody>
                  <a:tcPr marL="91455" marR="91455" marT="45717" marB="45717"/>
                </a:tc>
              </a:tr>
              <a:tr h="370814"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rgbClr val="002060"/>
                          </a:solidFill>
                          <a:latin typeface="+mn-lt"/>
                          <a:cs typeface="Gotham Medium" pitchFamily="50" charset="0"/>
                        </a:rPr>
                        <a:t>Kontrola czystości</a:t>
                      </a:r>
                      <a:endParaRPr lang="en-US" sz="1400" dirty="0">
                        <a:solidFill>
                          <a:srgbClr val="002060"/>
                        </a:solidFill>
                        <a:latin typeface="+mn-lt"/>
                        <a:cs typeface="Gotham Medium" pitchFamily="50" charset="0"/>
                      </a:endParaRPr>
                    </a:p>
                  </a:txBody>
                  <a:tcPr marL="91455" marR="91455" marT="45717" marB="45717"/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rgbClr val="002060"/>
                          </a:solidFill>
                          <a:latin typeface="+mn-lt"/>
                          <a:cs typeface="Gotham Medium" pitchFamily="50" charset="0"/>
                        </a:rPr>
                        <a:t>Codziennie</a:t>
                      </a:r>
                      <a:endParaRPr lang="en-US" sz="1400" dirty="0">
                        <a:solidFill>
                          <a:srgbClr val="002060"/>
                        </a:solidFill>
                        <a:latin typeface="+mn-lt"/>
                        <a:cs typeface="Gotham Medium" pitchFamily="50" charset="0"/>
                      </a:endParaRPr>
                    </a:p>
                  </a:txBody>
                  <a:tcPr marL="91455" marR="91455" marT="45717" marB="45717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2060"/>
                          </a:solidFill>
                          <a:latin typeface="+mn-lt"/>
                          <a:cs typeface="Gotham Medium" pitchFamily="50" charset="0"/>
                        </a:rPr>
                        <a:t>&lt; 5 CFU </a:t>
                      </a:r>
                      <a:r>
                        <a:rPr lang="pl-PL" sz="1400" dirty="0" smtClean="0">
                          <a:solidFill>
                            <a:srgbClr val="002060"/>
                          </a:solidFill>
                          <a:latin typeface="+mn-lt"/>
                          <a:cs typeface="Gotham Medium" pitchFamily="50" charset="0"/>
                        </a:rPr>
                        <a:t>na płytkę </a:t>
                      </a:r>
                      <a:r>
                        <a:rPr lang="pl-PL" sz="1400" baseline="0" dirty="0" smtClean="0">
                          <a:solidFill>
                            <a:srgbClr val="002060"/>
                          </a:solidFill>
                          <a:latin typeface="+mn-lt"/>
                          <a:cs typeface="Gotham Medium" pitchFamily="50" charset="0"/>
                        </a:rPr>
                        <a:t>agar</a:t>
                      </a:r>
                      <a:endParaRPr lang="en-US" sz="1400" dirty="0">
                        <a:solidFill>
                          <a:srgbClr val="002060"/>
                        </a:solidFill>
                        <a:latin typeface="+mn-lt"/>
                        <a:cs typeface="Gotham Medium" pitchFamily="50" charset="0"/>
                      </a:endParaRPr>
                    </a:p>
                  </a:txBody>
                  <a:tcPr marL="91455" marR="91455" marT="45717" marB="45717"/>
                </a:tc>
              </a:tr>
              <a:tr h="370814"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rgbClr val="002060"/>
                          </a:solidFill>
                          <a:latin typeface="+mn-lt"/>
                          <a:cs typeface="Gotham Medium" pitchFamily="50" charset="0"/>
                        </a:rPr>
                        <a:t>Rękawiczki</a:t>
                      </a:r>
                      <a:endParaRPr lang="en-US" sz="1400" dirty="0">
                        <a:solidFill>
                          <a:srgbClr val="002060"/>
                        </a:solidFill>
                        <a:latin typeface="+mn-lt"/>
                        <a:cs typeface="Gotham Medium" pitchFamily="50" charset="0"/>
                      </a:endParaRPr>
                    </a:p>
                  </a:txBody>
                  <a:tcPr marL="91455" marR="91455" marT="45717" marB="45717"/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rgbClr val="002060"/>
                          </a:solidFill>
                          <a:latin typeface="+mn-lt"/>
                          <a:cs typeface="Gotham Medium" pitchFamily="50" charset="0"/>
                        </a:rPr>
                        <a:t>Codziennie</a:t>
                      </a:r>
                      <a:endParaRPr lang="en-US" sz="1400" dirty="0">
                        <a:solidFill>
                          <a:srgbClr val="002060"/>
                        </a:solidFill>
                        <a:latin typeface="+mn-lt"/>
                        <a:cs typeface="Gotham Medium" pitchFamily="50" charset="0"/>
                      </a:endParaRPr>
                    </a:p>
                  </a:txBody>
                  <a:tcPr marL="91455" marR="91455" marT="45717" marB="45717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2060"/>
                          </a:solidFill>
                          <a:latin typeface="+mn-lt"/>
                          <a:cs typeface="Gotham Medium" pitchFamily="50" charset="0"/>
                        </a:rPr>
                        <a:t>&lt; 5 CFU </a:t>
                      </a:r>
                      <a:r>
                        <a:rPr lang="pl-PL" sz="1400" dirty="0" smtClean="0">
                          <a:solidFill>
                            <a:srgbClr val="002060"/>
                          </a:solidFill>
                          <a:latin typeface="+mn-lt"/>
                          <a:cs typeface="Gotham Medium" pitchFamily="50" charset="0"/>
                        </a:rPr>
                        <a:t>na płytkę </a:t>
                      </a:r>
                      <a:r>
                        <a:rPr lang="pl-PL" sz="1400" baseline="0" dirty="0" smtClean="0">
                          <a:solidFill>
                            <a:srgbClr val="002060"/>
                          </a:solidFill>
                          <a:latin typeface="+mn-lt"/>
                          <a:cs typeface="Gotham Medium" pitchFamily="50" charset="0"/>
                        </a:rPr>
                        <a:t>agar</a:t>
                      </a:r>
                      <a:endParaRPr lang="en-US" sz="1400" dirty="0">
                        <a:solidFill>
                          <a:srgbClr val="002060"/>
                        </a:solidFill>
                        <a:latin typeface="+mn-lt"/>
                        <a:cs typeface="Gotham Medium" pitchFamily="50" charset="0"/>
                      </a:endParaRPr>
                    </a:p>
                  </a:txBody>
                  <a:tcPr marL="91455" marR="91455" marT="45717" marB="45717"/>
                </a:tc>
              </a:tr>
              <a:tr h="370814"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rgbClr val="002060"/>
                          </a:solidFill>
                          <a:latin typeface="+mn-lt"/>
                          <a:cs typeface="Gotham Medium" pitchFamily="50" charset="0"/>
                        </a:rPr>
                        <a:t>Klasyfikacja bakterii</a:t>
                      </a:r>
                      <a:endParaRPr lang="en-US" sz="1400" dirty="0">
                        <a:solidFill>
                          <a:srgbClr val="002060"/>
                        </a:solidFill>
                        <a:latin typeface="+mn-lt"/>
                        <a:cs typeface="Gotham Medium" pitchFamily="50" charset="0"/>
                      </a:endParaRPr>
                    </a:p>
                  </a:txBody>
                  <a:tcPr marL="91455" marR="91455" marT="45717" marB="45717"/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rgbClr val="002060"/>
                          </a:solidFill>
                          <a:latin typeface="+mn-lt"/>
                          <a:cs typeface="Gotham Medium" pitchFamily="50" charset="0"/>
                        </a:rPr>
                        <a:t>Co</a:t>
                      </a:r>
                      <a:r>
                        <a:rPr lang="pl-PL" sz="1400" baseline="0" dirty="0" smtClean="0">
                          <a:solidFill>
                            <a:srgbClr val="002060"/>
                          </a:solidFill>
                          <a:latin typeface="+mn-lt"/>
                          <a:cs typeface="Gotham Medium" pitchFamily="50" charset="0"/>
                        </a:rPr>
                        <a:t> pół roku</a:t>
                      </a:r>
                      <a:endParaRPr lang="en-US" sz="1400" dirty="0">
                        <a:solidFill>
                          <a:srgbClr val="002060"/>
                        </a:solidFill>
                        <a:latin typeface="+mn-lt"/>
                        <a:cs typeface="Gotham Medium" pitchFamily="50" charset="0"/>
                      </a:endParaRPr>
                    </a:p>
                  </a:txBody>
                  <a:tcPr marL="91455" marR="91455" marT="45717" marB="45717"/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rgbClr val="002060"/>
                          </a:solidFill>
                          <a:latin typeface="+mn-lt"/>
                          <a:cs typeface="Gotham Medium" pitchFamily="50" charset="0"/>
                        </a:rPr>
                        <a:t>Brak</a:t>
                      </a:r>
                      <a:r>
                        <a:rPr lang="pl-PL" sz="1400" baseline="0" dirty="0" smtClean="0">
                          <a:solidFill>
                            <a:srgbClr val="002060"/>
                          </a:solidFill>
                          <a:latin typeface="+mn-lt"/>
                          <a:cs typeface="Gotham Medium" pitchFamily="50" charset="0"/>
                        </a:rPr>
                        <a:t> wytycznych</a:t>
                      </a:r>
                      <a:endParaRPr lang="en-US" sz="1400" dirty="0">
                        <a:solidFill>
                          <a:srgbClr val="002060"/>
                        </a:solidFill>
                        <a:latin typeface="+mn-lt"/>
                        <a:cs typeface="Gotham Medium" pitchFamily="50" charset="0"/>
                      </a:endParaRPr>
                    </a:p>
                  </a:txBody>
                  <a:tcPr marL="91455" marR="91455" marT="45717" marB="45717"/>
                </a:tc>
              </a:tr>
              <a:tr h="370814"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rgbClr val="002060"/>
                          </a:solidFill>
                          <a:latin typeface="+mn-lt"/>
                          <a:cs typeface="Gotham Medium" pitchFamily="50" charset="0"/>
                        </a:rPr>
                        <a:t>Woda używana</a:t>
                      </a:r>
                      <a:r>
                        <a:rPr lang="pl-PL" sz="1400" baseline="0" dirty="0" smtClean="0">
                          <a:solidFill>
                            <a:srgbClr val="002060"/>
                          </a:solidFill>
                          <a:latin typeface="+mn-lt"/>
                          <a:cs typeface="Gotham Medium" pitchFamily="50" charset="0"/>
                        </a:rPr>
                        <a:t> w procesie przed filtrowaniem</a:t>
                      </a:r>
                      <a:endParaRPr lang="en-US" sz="1400" dirty="0">
                        <a:solidFill>
                          <a:srgbClr val="002060"/>
                        </a:solidFill>
                        <a:latin typeface="+mn-lt"/>
                        <a:cs typeface="Gotham Medium" pitchFamily="50" charset="0"/>
                      </a:endParaRPr>
                    </a:p>
                  </a:txBody>
                  <a:tcPr marL="91455" marR="91455" marT="45717" marB="45717"/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rgbClr val="002060"/>
                          </a:solidFill>
                          <a:latin typeface="+mn-lt"/>
                          <a:cs typeface="Gotham Medium" pitchFamily="50" charset="0"/>
                        </a:rPr>
                        <a:t>Co</a:t>
                      </a:r>
                      <a:r>
                        <a:rPr lang="pl-PL" sz="1400" baseline="0" dirty="0" smtClean="0">
                          <a:solidFill>
                            <a:srgbClr val="002060"/>
                          </a:solidFill>
                          <a:latin typeface="+mn-lt"/>
                          <a:cs typeface="Gotham Medium" pitchFamily="50" charset="0"/>
                        </a:rPr>
                        <a:t> pół roku</a:t>
                      </a:r>
                      <a:endParaRPr lang="en-US" sz="1400" dirty="0">
                        <a:solidFill>
                          <a:srgbClr val="002060"/>
                        </a:solidFill>
                        <a:latin typeface="+mn-lt"/>
                        <a:cs typeface="Gotham Medium" pitchFamily="50" charset="0"/>
                      </a:endParaRPr>
                    </a:p>
                  </a:txBody>
                  <a:tcPr marL="91455" marR="91455" marT="45717" marB="45717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2060"/>
                          </a:solidFill>
                          <a:latin typeface="+mn-lt"/>
                          <a:cs typeface="Gotham Medium" pitchFamily="50" charset="0"/>
                        </a:rPr>
                        <a:t>&lt; 200 CFU </a:t>
                      </a:r>
                      <a:r>
                        <a:rPr lang="pl-PL" sz="1400" dirty="0" smtClean="0">
                          <a:solidFill>
                            <a:srgbClr val="002060"/>
                          </a:solidFill>
                          <a:latin typeface="+mn-lt"/>
                          <a:cs typeface="Gotham Medium" pitchFamily="50" charset="0"/>
                        </a:rPr>
                        <a:t>na</a:t>
                      </a:r>
                      <a:r>
                        <a:rPr lang="en-US" sz="1400" dirty="0" smtClean="0">
                          <a:solidFill>
                            <a:srgbClr val="002060"/>
                          </a:solidFill>
                          <a:latin typeface="+mn-lt"/>
                          <a:cs typeface="Gotham Medium" pitchFamily="50" charset="0"/>
                        </a:rPr>
                        <a:t> ml.</a:t>
                      </a:r>
                      <a:endParaRPr lang="en-US" sz="1400" dirty="0">
                        <a:solidFill>
                          <a:srgbClr val="002060"/>
                        </a:solidFill>
                        <a:latin typeface="+mn-lt"/>
                        <a:cs typeface="Gotham Medium" pitchFamily="50" charset="0"/>
                      </a:endParaRPr>
                    </a:p>
                  </a:txBody>
                  <a:tcPr marL="91455" marR="91455" marT="45717" marB="45717"/>
                </a:tc>
              </a:tr>
              <a:tr h="370814"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rgbClr val="002060"/>
                          </a:solidFill>
                          <a:latin typeface="+mn-lt"/>
                          <a:cs typeface="Gotham Medium" pitchFamily="50" charset="0"/>
                        </a:rPr>
                        <a:t>Woda używana</a:t>
                      </a:r>
                      <a:r>
                        <a:rPr lang="pl-PL" sz="1400" baseline="0" dirty="0" smtClean="0">
                          <a:solidFill>
                            <a:srgbClr val="002060"/>
                          </a:solidFill>
                          <a:latin typeface="+mn-lt"/>
                          <a:cs typeface="Gotham Medium" pitchFamily="50" charset="0"/>
                        </a:rPr>
                        <a:t> w procesie po filtrowaniu</a:t>
                      </a:r>
                      <a:endParaRPr lang="en-US" sz="1400" dirty="0">
                        <a:solidFill>
                          <a:srgbClr val="002060"/>
                        </a:solidFill>
                        <a:latin typeface="+mn-lt"/>
                        <a:cs typeface="Gotham Medium" pitchFamily="50" charset="0"/>
                      </a:endParaRPr>
                    </a:p>
                  </a:txBody>
                  <a:tcPr marL="91455" marR="91455" marT="45717" marB="45717"/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rgbClr val="002060"/>
                          </a:solidFill>
                          <a:latin typeface="+mn-lt"/>
                          <a:cs typeface="Gotham Medium" pitchFamily="50" charset="0"/>
                        </a:rPr>
                        <a:t>Co</a:t>
                      </a:r>
                      <a:r>
                        <a:rPr lang="pl-PL" sz="1400" baseline="0" dirty="0" smtClean="0">
                          <a:solidFill>
                            <a:srgbClr val="002060"/>
                          </a:solidFill>
                          <a:latin typeface="+mn-lt"/>
                          <a:cs typeface="Gotham Medium" pitchFamily="50" charset="0"/>
                        </a:rPr>
                        <a:t> pół roku</a:t>
                      </a:r>
                      <a:endParaRPr lang="en-US" sz="1400" dirty="0">
                        <a:solidFill>
                          <a:srgbClr val="002060"/>
                        </a:solidFill>
                        <a:latin typeface="+mn-lt"/>
                        <a:cs typeface="Gotham Medium" pitchFamily="50" charset="0"/>
                      </a:endParaRPr>
                    </a:p>
                  </a:txBody>
                  <a:tcPr marL="91455" marR="91455"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latin typeface="+mn-lt"/>
                          <a:cs typeface="Gotham Medium" pitchFamily="50" charset="0"/>
                        </a:rPr>
                        <a:t>&lt; 25 CFU </a:t>
                      </a:r>
                      <a:r>
                        <a:rPr lang="pl-PL" sz="1400" dirty="0" smtClean="0">
                          <a:solidFill>
                            <a:srgbClr val="002060"/>
                          </a:solidFill>
                          <a:latin typeface="+mn-lt"/>
                          <a:cs typeface="Gotham Medium" pitchFamily="50" charset="0"/>
                        </a:rPr>
                        <a:t>na </a:t>
                      </a:r>
                      <a:r>
                        <a:rPr lang="en-US" sz="1400" dirty="0" smtClean="0">
                          <a:solidFill>
                            <a:srgbClr val="002060"/>
                          </a:solidFill>
                          <a:latin typeface="+mn-lt"/>
                          <a:cs typeface="Gotham Medium" pitchFamily="50" charset="0"/>
                        </a:rPr>
                        <a:t> ml.</a:t>
                      </a:r>
                    </a:p>
                  </a:txBody>
                  <a:tcPr marL="91455" marR="91455" marT="45717" marB="45717"/>
                </a:tc>
              </a:tr>
              <a:tr h="3708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>
                          <a:solidFill>
                            <a:srgbClr val="002060"/>
                          </a:solidFill>
                          <a:latin typeface="+mn-lt"/>
                          <a:cs typeface="Gotham Medium" pitchFamily="50" charset="0"/>
                        </a:rPr>
                        <a:t>Woda używana</a:t>
                      </a:r>
                      <a:r>
                        <a:rPr lang="pl-PL" sz="1400" baseline="0" dirty="0" smtClean="0">
                          <a:solidFill>
                            <a:srgbClr val="002060"/>
                          </a:solidFill>
                          <a:latin typeface="+mn-lt"/>
                          <a:cs typeface="Gotham Medium" pitchFamily="50" charset="0"/>
                        </a:rPr>
                        <a:t> w procesie po jednostce</a:t>
                      </a:r>
                      <a:r>
                        <a:rPr lang="en-US" sz="1400" dirty="0" smtClean="0">
                          <a:solidFill>
                            <a:srgbClr val="002060"/>
                          </a:solidFill>
                          <a:latin typeface="+mn-lt"/>
                          <a:cs typeface="Gotham Medium" pitchFamily="50" charset="0"/>
                        </a:rPr>
                        <a:t> UV</a:t>
                      </a:r>
                      <a:endParaRPr lang="en-US" sz="1400" dirty="0">
                        <a:solidFill>
                          <a:srgbClr val="002060"/>
                        </a:solidFill>
                        <a:latin typeface="+mn-lt"/>
                        <a:cs typeface="Gotham Medium" pitchFamily="50" charset="0"/>
                      </a:endParaRPr>
                    </a:p>
                  </a:txBody>
                  <a:tcPr marL="91455" marR="91455" marT="45717" marB="45717"/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rgbClr val="002060"/>
                          </a:solidFill>
                          <a:latin typeface="+mn-lt"/>
                          <a:cs typeface="Gotham Medium" pitchFamily="50" charset="0"/>
                        </a:rPr>
                        <a:t>Co</a:t>
                      </a:r>
                      <a:r>
                        <a:rPr lang="pl-PL" sz="1400" baseline="0" dirty="0" smtClean="0">
                          <a:solidFill>
                            <a:srgbClr val="002060"/>
                          </a:solidFill>
                          <a:latin typeface="+mn-lt"/>
                          <a:cs typeface="Gotham Medium" pitchFamily="50" charset="0"/>
                        </a:rPr>
                        <a:t> pół roku</a:t>
                      </a:r>
                      <a:endParaRPr lang="en-US" sz="1400" dirty="0">
                        <a:solidFill>
                          <a:srgbClr val="002060"/>
                        </a:solidFill>
                        <a:latin typeface="+mn-lt"/>
                        <a:cs typeface="Gotham Medium" pitchFamily="50" charset="0"/>
                      </a:endParaRPr>
                    </a:p>
                  </a:txBody>
                  <a:tcPr marL="91455" marR="91455"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latin typeface="+mn-lt"/>
                          <a:cs typeface="Gotham Medium" pitchFamily="50" charset="0"/>
                        </a:rPr>
                        <a:t>&lt; 10 CFU </a:t>
                      </a:r>
                      <a:r>
                        <a:rPr lang="pl-PL" sz="1400" dirty="0" smtClean="0">
                          <a:solidFill>
                            <a:srgbClr val="002060"/>
                          </a:solidFill>
                          <a:latin typeface="+mn-lt"/>
                          <a:cs typeface="Gotham Medium" pitchFamily="50" charset="0"/>
                        </a:rPr>
                        <a:t>na</a:t>
                      </a:r>
                      <a:r>
                        <a:rPr lang="en-US" sz="1400" dirty="0" smtClean="0">
                          <a:solidFill>
                            <a:srgbClr val="002060"/>
                          </a:solidFill>
                          <a:latin typeface="+mn-lt"/>
                          <a:cs typeface="Gotham Medium" pitchFamily="50" charset="0"/>
                        </a:rPr>
                        <a:t> ml.</a:t>
                      </a:r>
                    </a:p>
                  </a:txBody>
                  <a:tcPr marL="91455" marR="91455" marT="45717" marB="45717"/>
                </a:tc>
              </a:tr>
              <a:tr h="370814"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rgbClr val="002060"/>
                          </a:solidFill>
                          <a:latin typeface="+mn-lt"/>
                          <a:cs typeface="Gotham Medium" pitchFamily="50" charset="0"/>
                        </a:rPr>
                        <a:t>Woda używana</a:t>
                      </a:r>
                      <a:r>
                        <a:rPr lang="pl-PL" sz="1400" baseline="0" dirty="0" smtClean="0">
                          <a:solidFill>
                            <a:srgbClr val="002060"/>
                          </a:solidFill>
                          <a:latin typeface="+mn-lt"/>
                          <a:cs typeface="Gotham Medium" pitchFamily="50" charset="0"/>
                        </a:rPr>
                        <a:t> w procesie po płukaniu</a:t>
                      </a:r>
                      <a:endParaRPr lang="en-US" sz="1400" dirty="0">
                        <a:solidFill>
                          <a:srgbClr val="002060"/>
                        </a:solidFill>
                        <a:latin typeface="+mn-lt"/>
                        <a:cs typeface="Gotham Medium" pitchFamily="50" charset="0"/>
                      </a:endParaRPr>
                    </a:p>
                  </a:txBody>
                  <a:tcPr marL="91455" marR="91455" marT="45717" marB="45717"/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rgbClr val="002060"/>
                          </a:solidFill>
                          <a:latin typeface="+mn-lt"/>
                          <a:cs typeface="Gotham Medium" pitchFamily="50" charset="0"/>
                        </a:rPr>
                        <a:t>Co</a:t>
                      </a:r>
                      <a:r>
                        <a:rPr lang="pl-PL" sz="1400" baseline="0" dirty="0" smtClean="0">
                          <a:solidFill>
                            <a:srgbClr val="002060"/>
                          </a:solidFill>
                          <a:latin typeface="+mn-lt"/>
                          <a:cs typeface="Gotham Medium" pitchFamily="50" charset="0"/>
                        </a:rPr>
                        <a:t> pół roku</a:t>
                      </a:r>
                      <a:endParaRPr lang="en-US" sz="1400" dirty="0">
                        <a:solidFill>
                          <a:srgbClr val="002060"/>
                        </a:solidFill>
                        <a:latin typeface="+mn-lt"/>
                        <a:cs typeface="Gotham Medium" pitchFamily="50" charset="0"/>
                      </a:endParaRPr>
                    </a:p>
                  </a:txBody>
                  <a:tcPr marL="91455" marR="91455"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latin typeface="+mn-lt"/>
                          <a:cs typeface="Gotham Medium" pitchFamily="50" charset="0"/>
                        </a:rPr>
                        <a:t>&lt; 100 CFU </a:t>
                      </a:r>
                      <a:r>
                        <a:rPr lang="pl-PL" sz="1400" dirty="0" smtClean="0">
                          <a:solidFill>
                            <a:srgbClr val="002060"/>
                          </a:solidFill>
                          <a:latin typeface="+mn-lt"/>
                          <a:cs typeface="Gotham Medium" pitchFamily="50" charset="0"/>
                        </a:rPr>
                        <a:t>na</a:t>
                      </a:r>
                      <a:r>
                        <a:rPr lang="en-US" sz="1400" dirty="0" smtClean="0">
                          <a:solidFill>
                            <a:srgbClr val="002060"/>
                          </a:solidFill>
                          <a:latin typeface="+mn-lt"/>
                          <a:cs typeface="Gotham Medium" pitchFamily="50" charset="0"/>
                        </a:rPr>
                        <a:t> ml.</a:t>
                      </a:r>
                    </a:p>
                  </a:txBody>
                  <a:tcPr marL="91455" marR="91455" marT="45717" marB="45717"/>
                </a:tc>
              </a:tr>
              <a:tr h="370814"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rgbClr val="002060"/>
                          </a:solidFill>
                          <a:latin typeface="+mn-lt"/>
                          <a:cs typeface="Gotham Medium" pitchFamily="50" charset="0"/>
                        </a:rPr>
                        <a:t>Torebki plastikowe</a:t>
                      </a:r>
                      <a:endParaRPr lang="en-US" sz="1400" dirty="0">
                        <a:solidFill>
                          <a:srgbClr val="002060"/>
                        </a:solidFill>
                        <a:latin typeface="+mn-lt"/>
                        <a:cs typeface="Gotham Medium" pitchFamily="50" charset="0"/>
                      </a:endParaRPr>
                    </a:p>
                  </a:txBody>
                  <a:tcPr marL="91455" marR="91455" marT="45717" marB="45717"/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rgbClr val="002060"/>
                          </a:solidFill>
                          <a:latin typeface="+mn-lt"/>
                          <a:cs typeface="Gotham Medium" pitchFamily="50" charset="0"/>
                        </a:rPr>
                        <a:t>Co</a:t>
                      </a:r>
                      <a:r>
                        <a:rPr lang="pl-PL" sz="1400" baseline="0" dirty="0" smtClean="0">
                          <a:solidFill>
                            <a:srgbClr val="002060"/>
                          </a:solidFill>
                          <a:latin typeface="+mn-lt"/>
                          <a:cs typeface="Gotham Medium" pitchFamily="50" charset="0"/>
                        </a:rPr>
                        <a:t> pół roku</a:t>
                      </a:r>
                      <a:endParaRPr lang="en-US" sz="1400" dirty="0">
                        <a:solidFill>
                          <a:srgbClr val="002060"/>
                        </a:solidFill>
                        <a:latin typeface="+mn-lt"/>
                        <a:cs typeface="Gotham Medium" pitchFamily="50" charset="0"/>
                      </a:endParaRPr>
                    </a:p>
                  </a:txBody>
                  <a:tcPr marL="91455" marR="91455"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latin typeface="+mn-lt"/>
                          <a:cs typeface="Gotham Medium" pitchFamily="50" charset="0"/>
                        </a:rPr>
                        <a:t>&lt; 10 CFU </a:t>
                      </a:r>
                      <a:r>
                        <a:rPr lang="pl-PL" sz="1400" dirty="0" smtClean="0">
                          <a:solidFill>
                            <a:srgbClr val="002060"/>
                          </a:solidFill>
                          <a:latin typeface="+mn-lt"/>
                          <a:cs typeface="Gotham Medium" pitchFamily="50" charset="0"/>
                        </a:rPr>
                        <a:t>na</a:t>
                      </a:r>
                      <a:r>
                        <a:rPr lang="en-US" sz="1400" dirty="0" smtClean="0">
                          <a:solidFill>
                            <a:srgbClr val="002060"/>
                          </a:solidFill>
                          <a:latin typeface="+mn-lt"/>
                          <a:cs typeface="Gotham Medium" pitchFamily="50" charset="0"/>
                        </a:rPr>
                        <a:t> 100 ml.</a:t>
                      </a:r>
                    </a:p>
                  </a:txBody>
                  <a:tcPr marL="91455" marR="91455" marT="45717" marB="4571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80473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pl-PL" dirty="0" smtClean="0"/>
              <a:t>Klasyfikacja </a:t>
            </a:r>
            <a:r>
              <a:rPr lang="da-DK" dirty="0" smtClean="0"/>
              <a:t>Cleanroom</a:t>
            </a:r>
          </a:p>
        </p:txBody>
      </p:sp>
      <p:graphicFrame>
        <p:nvGraphicFramePr>
          <p:cNvPr id="360599" name="Group 151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xmlns="" val="979206751"/>
              </p:ext>
            </p:extLst>
          </p:nvPr>
        </p:nvGraphicFramePr>
        <p:xfrm>
          <a:off x="539552" y="1556792"/>
          <a:ext cx="8064500" cy="4592636"/>
        </p:xfrm>
        <a:graphic>
          <a:graphicData uri="http://schemas.openxmlformats.org/drawingml/2006/table">
            <a:tbl>
              <a:tblPr/>
              <a:tblGrid>
                <a:gridCol w="1611313"/>
                <a:gridCol w="1614487"/>
                <a:gridCol w="1612900"/>
                <a:gridCol w="1614488"/>
                <a:gridCol w="1611312"/>
              </a:tblGrid>
              <a:tr h="11157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CC83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ISO 14644-1 standard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CC83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Tradycyjna klasyfikacja</a:t>
                      </a:r>
                      <a:endParaRPr kumimoji="0" lang="da-D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CC83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FS 209E (</a:t>
                      </a: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nieaktualna</a:t>
                      </a: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CC83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Limit </a:t>
                      </a: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na</a:t>
                      </a: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m</a:t>
                      </a:r>
                      <a:r>
                        <a:rPr kumimoji="0" lang="da-DK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do</a:t>
                      </a: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&gt;= 0,5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</a:t>
                      </a:r>
                      <a:endParaRPr kumimoji="0" lang="da-D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  <a:sym typeface="Symbol" pitchFamily="18" charset="2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CC83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US Federal standard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CC83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GMP standard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66"/>
                    </a:solidFill>
                  </a:tcPr>
                </a:tc>
              </a:tr>
              <a:tr h="3857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CC83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CC83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a-D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CC83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a-D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CC83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CC83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CC83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CC83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CC83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CC83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CC83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CC83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CC83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CC83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35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CC83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M1,5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CC83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CC83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CC83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CC83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352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CC83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M2,5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CC83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a-D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CC83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a-D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CC83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a-D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CC83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a-D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3.520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CC83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a-D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M3,5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CC83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a-D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 &amp; B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CC83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CC83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1.000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CC83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35.200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CC83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M4,5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CC83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a-D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CC83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CC83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10.000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CC83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352.000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CC83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M5,5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CC83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CC83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CC83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100.000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CC83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3.520.000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CC83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M6,5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CC83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D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CC83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CC83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1.000.000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CC83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35.200.000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CC83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M7,5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CC83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a-D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599235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2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pl-PL" dirty="0" smtClean="0"/>
              <a:t>Wymagania dotyczące procesu prania</a:t>
            </a:r>
            <a:endParaRPr lang="da-DK" dirty="0" smtClean="0"/>
          </a:p>
        </p:txBody>
      </p:sp>
      <p:sp>
        <p:nvSpPr>
          <p:cNvPr id="9318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273050" lvl="1" indent="-273050" eaLnBrk="1" hangingPunct="1"/>
            <a:r>
              <a:rPr lang="pl-PL" dirty="0" smtClean="0"/>
              <a:t>Czystość wizualna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273050" lvl="1" indent="-273050" eaLnBrk="1" hangingPunct="1"/>
            <a:r>
              <a:rPr lang="pl-PL" b="1" dirty="0" smtClean="0"/>
              <a:t>Czystość cząsteczkowa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 smtClean="0"/>
          </a:p>
          <a:p>
            <a:pPr marL="273050" lvl="1" indent="-273050" eaLnBrk="1" hangingPunct="1"/>
            <a:r>
              <a:rPr lang="pl-PL" b="1" dirty="0" smtClean="0"/>
              <a:t>Czystość bakteriologiczna</a:t>
            </a:r>
            <a:endParaRPr lang="en-US" b="1" dirty="0" smtClean="0"/>
          </a:p>
          <a:p>
            <a:pPr marL="0" indent="0" eaLnBrk="1" hangingPunct="1">
              <a:buFont typeface="Wingdings" pitchFamily="2" charset="2"/>
              <a:buChar char="§"/>
            </a:pPr>
            <a:endParaRPr lang="en-US" dirty="0" smtClean="0"/>
          </a:p>
          <a:p>
            <a:pPr marL="273050" lvl="1" indent="-273050" eaLnBrk="1" hangingPunct="1"/>
            <a:r>
              <a:rPr lang="pl-PL" dirty="0" smtClean="0"/>
              <a:t>Identyfikowalność (śledzenie i rejestrowanie procesów)</a:t>
            </a:r>
            <a:endParaRPr lang="en-US" dirty="0" smtClean="0"/>
          </a:p>
          <a:p>
            <a:pPr marL="0" indent="0" eaLnBrk="1" hangingPunct="1"/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xmlns="" val="3846636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4"/>
          <p:cNvSpPr>
            <a:spLocks noChangeArrowheads="1"/>
          </p:cNvSpPr>
          <p:nvPr/>
        </p:nvSpPr>
        <p:spPr bwMode="auto">
          <a:xfrm>
            <a:off x="3635375" y="2349326"/>
            <a:ext cx="1728788" cy="792162"/>
          </a:xfrm>
          <a:prstGeom prst="rect">
            <a:avLst/>
          </a:prstGeom>
          <a:solidFill>
            <a:srgbClr val="003366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Człowiek</a:t>
            </a:r>
            <a:endParaRPr lang="da-DK" b="1" dirty="0">
              <a:solidFill>
                <a:schemeClr val="bg1"/>
              </a:solidFill>
            </a:endParaRPr>
          </a:p>
        </p:txBody>
      </p:sp>
      <p:sp>
        <p:nvSpPr>
          <p:cNvPr id="134148" name="Rectangle 5"/>
          <p:cNvSpPr>
            <a:spLocks noChangeArrowheads="1"/>
          </p:cNvSpPr>
          <p:nvPr/>
        </p:nvSpPr>
        <p:spPr bwMode="auto">
          <a:xfrm>
            <a:off x="5364163" y="3574256"/>
            <a:ext cx="1800225" cy="792162"/>
          </a:xfrm>
          <a:prstGeom prst="rect">
            <a:avLst/>
          </a:prstGeom>
          <a:solidFill>
            <a:srgbClr val="003366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Powierzchnia</a:t>
            </a:r>
            <a:endParaRPr lang="da-DK" b="1" dirty="0">
              <a:solidFill>
                <a:schemeClr val="bg1"/>
              </a:solidFill>
            </a:endParaRPr>
          </a:p>
        </p:txBody>
      </p:sp>
      <p:sp>
        <p:nvSpPr>
          <p:cNvPr id="134149" name="Rectangle 6"/>
          <p:cNvSpPr>
            <a:spLocks noChangeArrowheads="1"/>
          </p:cNvSpPr>
          <p:nvPr/>
        </p:nvSpPr>
        <p:spPr bwMode="auto">
          <a:xfrm>
            <a:off x="3563938" y="4941093"/>
            <a:ext cx="1800225" cy="792163"/>
          </a:xfrm>
          <a:prstGeom prst="rect">
            <a:avLst/>
          </a:prstGeom>
          <a:solidFill>
            <a:srgbClr val="003366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Produkt</a:t>
            </a:r>
            <a:endParaRPr lang="da-DK" b="1" dirty="0">
              <a:solidFill>
                <a:schemeClr val="bg1"/>
              </a:solidFill>
            </a:endParaRPr>
          </a:p>
        </p:txBody>
      </p:sp>
      <p:sp>
        <p:nvSpPr>
          <p:cNvPr id="134150" name="Rectangle 7"/>
          <p:cNvSpPr>
            <a:spLocks noChangeArrowheads="1"/>
          </p:cNvSpPr>
          <p:nvPr/>
        </p:nvSpPr>
        <p:spPr bwMode="auto">
          <a:xfrm>
            <a:off x="1692275" y="3574256"/>
            <a:ext cx="1871663" cy="792162"/>
          </a:xfrm>
          <a:prstGeom prst="rect">
            <a:avLst/>
          </a:prstGeom>
          <a:solidFill>
            <a:srgbClr val="003366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Powietrze</a:t>
            </a:r>
            <a:endParaRPr lang="da-DK" b="1" dirty="0">
              <a:solidFill>
                <a:schemeClr val="bg1"/>
              </a:solidFill>
            </a:endParaRPr>
          </a:p>
        </p:txBody>
      </p:sp>
      <p:sp>
        <p:nvSpPr>
          <p:cNvPr id="134151" name="Line 8"/>
          <p:cNvSpPr>
            <a:spLocks noChangeShapeType="1"/>
          </p:cNvSpPr>
          <p:nvPr/>
        </p:nvSpPr>
        <p:spPr bwMode="auto">
          <a:xfrm>
            <a:off x="4500563" y="3140868"/>
            <a:ext cx="0" cy="1800225"/>
          </a:xfrm>
          <a:prstGeom prst="line">
            <a:avLst/>
          </a:prstGeom>
          <a:noFill/>
          <a:ln w="28575">
            <a:solidFill>
              <a:srgbClr val="8CC83C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34153" name="Line 10"/>
          <p:cNvSpPr>
            <a:spLocks noChangeShapeType="1"/>
          </p:cNvSpPr>
          <p:nvPr/>
        </p:nvSpPr>
        <p:spPr bwMode="auto">
          <a:xfrm>
            <a:off x="3563938" y="4006056"/>
            <a:ext cx="1800225" cy="0"/>
          </a:xfrm>
          <a:prstGeom prst="line">
            <a:avLst/>
          </a:prstGeom>
          <a:noFill/>
          <a:ln w="28575">
            <a:solidFill>
              <a:srgbClr val="8CC83C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34155" name="Line 12"/>
          <p:cNvSpPr>
            <a:spLocks noChangeShapeType="1"/>
          </p:cNvSpPr>
          <p:nvPr/>
        </p:nvSpPr>
        <p:spPr bwMode="auto">
          <a:xfrm flipV="1">
            <a:off x="2555875" y="2782093"/>
            <a:ext cx="1079500" cy="792163"/>
          </a:xfrm>
          <a:prstGeom prst="line">
            <a:avLst/>
          </a:prstGeom>
          <a:noFill/>
          <a:ln w="28575">
            <a:solidFill>
              <a:srgbClr val="8CC83C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34157" name="Line 14"/>
          <p:cNvSpPr>
            <a:spLocks noChangeShapeType="1"/>
          </p:cNvSpPr>
          <p:nvPr/>
        </p:nvSpPr>
        <p:spPr bwMode="auto">
          <a:xfrm>
            <a:off x="2555875" y="4366418"/>
            <a:ext cx="1008063" cy="1008063"/>
          </a:xfrm>
          <a:prstGeom prst="line">
            <a:avLst/>
          </a:prstGeom>
          <a:noFill/>
          <a:ln w="28575">
            <a:solidFill>
              <a:srgbClr val="8CC83C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34159" name="Line 16"/>
          <p:cNvSpPr>
            <a:spLocks noChangeShapeType="1"/>
          </p:cNvSpPr>
          <p:nvPr/>
        </p:nvSpPr>
        <p:spPr bwMode="auto">
          <a:xfrm>
            <a:off x="5364163" y="2782093"/>
            <a:ext cx="936625" cy="792163"/>
          </a:xfrm>
          <a:prstGeom prst="line">
            <a:avLst/>
          </a:prstGeom>
          <a:noFill/>
          <a:ln w="28575">
            <a:solidFill>
              <a:srgbClr val="8CC83C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34161" name="Line 18"/>
          <p:cNvSpPr>
            <a:spLocks noChangeShapeType="1"/>
          </p:cNvSpPr>
          <p:nvPr/>
        </p:nvSpPr>
        <p:spPr bwMode="auto">
          <a:xfrm flipV="1">
            <a:off x="5364163" y="4366418"/>
            <a:ext cx="1008062" cy="1008063"/>
          </a:xfrm>
          <a:prstGeom prst="line">
            <a:avLst/>
          </a:prstGeom>
          <a:noFill/>
          <a:ln w="28575">
            <a:solidFill>
              <a:srgbClr val="8CC83C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34163" name="Rectangle 20"/>
          <p:cNvSpPr>
            <a:spLocks/>
          </p:cNvSpPr>
          <p:nvPr/>
        </p:nvSpPr>
        <p:spPr bwMode="auto">
          <a:xfrm>
            <a:off x="395536" y="1005136"/>
            <a:ext cx="892891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pl-PL" sz="2400" b="1" dirty="0" smtClean="0">
                <a:solidFill>
                  <a:srgbClr val="003366"/>
                </a:solidFill>
              </a:rPr>
              <a:t>Źródła zanieczyszczeń</a:t>
            </a:r>
            <a:r>
              <a:rPr lang="da-DK" sz="2400" b="1" dirty="0" smtClean="0">
                <a:solidFill>
                  <a:srgbClr val="003366"/>
                </a:solidFill>
              </a:rPr>
              <a:t> – </a:t>
            </a:r>
          </a:p>
          <a:p>
            <a:r>
              <a:rPr lang="pl-PL" sz="2400" b="1" dirty="0" smtClean="0">
                <a:solidFill>
                  <a:srgbClr val="003366"/>
                </a:solidFill>
              </a:rPr>
              <a:t>Po co to wszystko?</a:t>
            </a:r>
            <a:endParaRPr lang="da-DK" sz="2400" b="1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95362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3"/>
          <p:cNvSpPr>
            <a:spLocks/>
          </p:cNvSpPr>
          <p:nvPr/>
        </p:nvSpPr>
        <p:spPr bwMode="auto">
          <a:xfrm>
            <a:off x="323528" y="1268761"/>
            <a:ext cx="8280722" cy="5076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269875" indent="-269875" algn="just">
              <a:spcBef>
                <a:spcPct val="20000"/>
              </a:spcBef>
              <a:buClr>
                <a:srgbClr val="8CC83C"/>
              </a:buClr>
              <a:defRPr/>
            </a:pPr>
            <a:r>
              <a:rPr lang="pl-PL" b="1" dirty="0" smtClean="0">
                <a:solidFill>
                  <a:srgbClr val="003366"/>
                </a:solidFill>
                <a:latin typeface="Arial" charset="0"/>
                <a:cs typeface="Arial" charset="0"/>
              </a:rPr>
              <a:t>    „Nawet stojący bez ruchu człowiek uwalnia 100 tyś. Cząstek powyżej 0,3</a:t>
            </a:r>
            <a:r>
              <a:rPr lang="en-GB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µ</a:t>
            </a:r>
            <a:r>
              <a:rPr lang="pl-PL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/min. Są to fragmenty naskórka, rzęsy, włosy. Mogą to być fragmenty makijażu – cząstki pudru, cieni do powiek, tuszu do rzęs.„ </a:t>
            </a:r>
          </a:p>
          <a:p>
            <a:pPr marL="269875" indent="-269875" algn="just">
              <a:spcBef>
                <a:spcPct val="20000"/>
              </a:spcBef>
              <a:buClr>
                <a:srgbClr val="8CC83C"/>
              </a:buClr>
              <a:defRPr/>
            </a:pPr>
            <a:endParaRPr lang="pl-PL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269875" indent="-269875" algn="just">
              <a:spcBef>
                <a:spcPct val="20000"/>
              </a:spcBef>
              <a:buClr>
                <a:srgbClr val="8CC83C"/>
              </a:buClr>
              <a:defRPr/>
            </a:pPr>
            <a:r>
              <a:rPr lang="pl-PL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Aby zmniejszyć oddziaływanie ludzkich czynników fizjologicznych na produkt, stosuje się:</a:t>
            </a:r>
          </a:p>
          <a:p>
            <a:pPr marL="269875" indent="-269875" algn="just">
              <a:spcBef>
                <a:spcPct val="20000"/>
              </a:spcBef>
              <a:buClr>
                <a:srgbClr val="8CC83C"/>
              </a:buClr>
              <a:buFont typeface="Arial" pitchFamily="34" charset="0"/>
              <a:buChar char="•"/>
              <a:defRPr/>
            </a:pPr>
            <a:r>
              <a:rPr lang="pl-PL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Osłony na urządzenia,</a:t>
            </a:r>
          </a:p>
          <a:p>
            <a:pPr marL="269875" indent="-269875" algn="just">
              <a:spcBef>
                <a:spcPct val="20000"/>
              </a:spcBef>
              <a:buClr>
                <a:srgbClr val="8CC83C"/>
              </a:buClr>
              <a:buFont typeface="Arial" pitchFamily="34" charset="0"/>
              <a:buChar char="•"/>
              <a:defRPr/>
            </a:pPr>
            <a:r>
              <a:rPr lang="pl-PL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Nawiew laminarny, który pełni między innymi rolę kurtyny powietrznej,</a:t>
            </a:r>
          </a:p>
          <a:p>
            <a:pPr marL="269875" indent="-269875" algn="just">
              <a:spcBef>
                <a:spcPct val="20000"/>
              </a:spcBef>
              <a:buClr>
                <a:srgbClr val="8CC83C"/>
              </a:buClr>
              <a:buFont typeface="Arial" pitchFamily="34" charset="0"/>
              <a:buChar char="•"/>
              <a:defRPr/>
            </a:pPr>
            <a:r>
              <a:rPr lang="pl-PL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Ubrania ochronne – rodzaj ubrania uzależniony jest od typu produkcji i klasy czystości pomieszczeń,</a:t>
            </a:r>
          </a:p>
          <a:p>
            <a:pPr marL="269875" indent="-269875" algn="just">
              <a:spcBef>
                <a:spcPct val="20000"/>
              </a:spcBef>
              <a:buClr>
                <a:srgbClr val="8CC83C"/>
              </a:buClr>
              <a:buFont typeface="Arial" pitchFamily="34" charset="0"/>
              <a:buChar char="•"/>
              <a:defRPr/>
            </a:pPr>
            <a:r>
              <a:rPr lang="pl-PL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Szkolenia z zasad postępowania w strefach czystych,</a:t>
            </a:r>
          </a:p>
          <a:p>
            <a:pPr marL="269875" indent="-269875" algn="just">
              <a:spcBef>
                <a:spcPct val="20000"/>
              </a:spcBef>
              <a:buClr>
                <a:srgbClr val="8CC83C"/>
              </a:buClr>
              <a:buFont typeface="Arial" pitchFamily="34" charset="0"/>
              <a:buChar char="•"/>
              <a:defRPr/>
            </a:pPr>
            <a:r>
              <a:rPr lang="pl-PL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Regularne badania lekarskie personelu,</a:t>
            </a:r>
          </a:p>
          <a:p>
            <a:pPr marL="269875" indent="-269875" algn="just">
              <a:spcBef>
                <a:spcPct val="20000"/>
              </a:spcBef>
              <a:buClr>
                <a:srgbClr val="8CC83C"/>
              </a:buClr>
              <a:buFont typeface="Arial" pitchFamily="34" charset="0"/>
              <a:buChar char="•"/>
              <a:defRPr/>
            </a:pPr>
            <a:r>
              <a:rPr lang="pl-PL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Szkolenia z zakresu higieny.</a:t>
            </a:r>
          </a:p>
          <a:p>
            <a:pPr marL="269875" indent="-269875" algn="just">
              <a:spcBef>
                <a:spcPct val="20000"/>
              </a:spcBef>
              <a:buClr>
                <a:srgbClr val="8CC83C"/>
              </a:buClr>
              <a:defRPr/>
            </a:pPr>
            <a:endParaRPr lang="pl-PL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269875" indent="-269875" algn="just">
              <a:spcBef>
                <a:spcPct val="20000"/>
              </a:spcBef>
              <a:buClr>
                <a:srgbClr val="8CC83C"/>
              </a:buClr>
              <a:defRPr/>
            </a:pPr>
            <a:endParaRPr lang="pl-PL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269875" indent="-269875" algn="just">
              <a:spcBef>
                <a:spcPct val="20000"/>
              </a:spcBef>
              <a:buClr>
                <a:srgbClr val="8CC83C"/>
              </a:buClr>
              <a:defRPr/>
            </a:pPr>
            <a:endParaRPr lang="da-DK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92148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defTabSz="831850" eaLnBrk="1" hangingPunct="1">
              <a:tabLst>
                <a:tab pos="4762500" algn="l"/>
              </a:tabLst>
            </a:pPr>
            <a:r>
              <a:rPr lang="pl-PL" dirty="0" smtClean="0"/>
              <a:t>Wpływ odzieży na uwalnianie cząsteczek</a:t>
            </a:r>
            <a:endParaRPr lang="en-US" dirty="0" smtClean="0"/>
          </a:p>
        </p:txBody>
      </p:sp>
      <p:sp>
        <p:nvSpPr>
          <p:cNvPr id="15364" name="Rectangle 3"/>
          <p:cNvSpPr>
            <a:spLocks noGrp="1"/>
          </p:cNvSpPr>
          <p:nvPr>
            <p:ph type="body" idx="4294967295"/>
          </p:nvPr>
        </p:nvSpPr>
        <p:spPr>
          <a:xfrm>
            <a:off x="539750" y="2054225"/>
            <a:ext cx="8064500" cy="2984500"/>
          </a:xfrm>
        </p:spPr>
        <p:txBody>
          <a:bodyPr/>
          <a:lstStyle/>
          <a:p>
            <a:pPr marL="269875" indent="-269875" defTabSz="831850" eaLnBrk="1" hangingPunct="1">
              <a:buFont typeface="Wingdings" pitchFamily="2" charset="2"/>
              <a:buChar char="§"/>
            </a:pPr>
            <a:r>
              <a:rPr lang="pl-PL" dirty="0" smtClean="0"/>
              <a:t>Personel uwalnia około 90% cząsteczek w pomieszczeniach kontrolowanych</a:t>
            </a:r>
          </a:p>
          <a:p>
            <a:pPr marL="269875" indent="-269875" defTabSz="831850" eaLnBrk="1" hangingPunct="1">
              <a:buFont typeface="Wingdings" pitchFamily="2" charset="2"/>
              <a:buChar char="§"/>
            </a:pPr>
            <a:endParaRPr lang="en-US" dirty="0" smtClean="0"/>
          </a:p>
          <a:p>
            <a:pPr marL="269875" indent="-269875" defTabSz="831850" eaLnBrk="1" hangingPunct="1">
              <a:buFont typeface="Wingdings" pitchFamily="2" charset="2"/>
              <a:buChar char="§"/>
            </a:pPr>
            <a:r>
              <a:rPr lang="pl-PL" dirty="0" smtClean="0"/>
              <a:t>Odpowiednio dobrana i serwisowana odzież jest w stanie zredukować ilość uwalnianych cząsteczek do blisko 95%</a:t>
            </a:r>
            <a:endParaRPr lang="en-US" dirty="0" smtClean="0"/>
          </a:p>
          <a:p>
            <a:pPr marL="269875" indent="-269875" defTabSz="831850" eaLnBrk="1" hangingPunct="1">
              <a:buFont typeface="Wingdings" pitchFamily="2" charset="2"/>
              <a:buChar char="§"/>
            </a:pPr>
            <a:endParaRPr lang="en-US" dirty="0" smtClean="0"/>
          </a:p>
          <a:p>
            <a:pPr marL="269875" indent="-269875" defTabSz="831850" eaLnBrk="1" hangingPunct="1">
              <a:buFont typeface="Wingdings" pitchFamily="2" charset="2"/>
              <a:buChar char="§"/>
            </a:pPr>
            <a:r>
              <a:rPr lang="pl-PL" dirty="0" smtClean="0"/>
              <a:t>Odpowiednio dobrana bielizna powoduje redukcję uwalnianych cząsteczek </a:t>
            </a:r>
            <a:br>
              <a:rPr lang="pl-PL" dirty="0" smtClean="0"/>
            </a:br>
            <a:r>
              <a:rPr lang="pl-PL" dirty="0" smtClean="0"/>
              <a:t>o kolejne </a:t>
            </a:r>
            <a:r>
              <a:rPr lang="en-US" dirty="0" smtClean="0"/>
              <a:t>90%</a:t>
            </a:r>
          </a:p>
          <a:p>
            <a:pPr marL="269875" indent="-269875" defTabSz="831850" eaLnBrk="1" hangingPunct="1"/>
            <a:endParaRPr lang="en-US" dirty="0" smtClean="0"/>
          </a:p>
          <a:p>
            <a:pPr marL="269875" indent="-269875" defTabSz="831850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5685122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560" y="3284984"/>
            <a:ext cx="8064499" cy="430634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rgbClr val="003366"/>
                </a:solidFill>
                <a:latin typeface="+mn-lt"/>
                <a:ea typeface="+mn-ea"/>
                <a:cs typeface="+mn-cs"/>
              </a:rPr>
              <a:t>Dlaczego warto skorzystać z usług Berendsen</a:t>
            </a:r>
            <a:r>
              <a:rPr lang="da-DK" dirty="0" smtClean="0">
                <a:solidFill>
                  <a:srgbClr val="003366"/>
                </a:solidFill>
                <a:latin typeface="+mn-lt"/>
                <a:ea typeface="+mn-ea"/>
                <a:cs typeface="+mn-cs"/>
              </a:rPr>
              <a:t>?</a:t>
            </a:r>
            <a:endParaRPr lang="da-DK" dirty="0">
              <a:solidFill>
                <a:srgbClr val="00336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 wrap="none"/>
          <a:lstStyle/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427814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pl-PL" sz="2400" b="1" kern="1200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  <a:t>Gwarancja ciągłości dostaw</a:t>
            </a:r>
            <a:endParaRPr lang="en-US" sz="2400" b="1" kern="1200" dirty="0">
              <a:solidFill>
                <a:schemeClr val="tx2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39750" y="2054224"/>
            <a:ext cx="3240162" cy="4291014"/>
          </a:xfrm>
        </p:spPr>
        <p:txBody>
          <a:bodyPr>
            <a:normAutofit/>
          </a:bodyPr>
          <a:lstStyle/>
          <a:p>
            <a:pPr lvl="1"/>
            <a:r>
              <a:rPr lang="pl-PL" sz="1600" dirty="0" smtClean="0">
                <a:solidFill>
                  <a:srgbClr val="003366"/>
                </a:solidFill>
              </a:rPr>
              <a:t>Siedem wyspecjalizowanych pralni Cleanroom oferujących najwyższa jakość usług, gotowych zapewnić </a:t>
            </a:r>
            <a:r>
              <a:rPr lang="pl-PL" sz="1600" b="1" dirty="0" smtClean="0">
                <a:solidFill>
                  <a:schemeClr val="accent2"/>
                </a:solidFill>
              </a:rPr>
              <a:t>nieprzerwane dostawy </a:t>
            </a:r>
            <a:r>
              <a:rPr lang="pl-PL" sz="1600" dirty="0" smtClean="0">
                <a:solidFill>
                  <a:srgbClr val="003366"/>
                </a:solidFill>
              </a:rPr>
              <a:t>dla naszych klientów na wypadek awarii któregokolwiek z zakładów Berendsen.</a:t>
            </a:r>
            <a:endParaRPr lang="da-DK" sz="1600" dirty="0" smtClean="0">
              <a:solidFill>
                <a:srgbClr val="003366"/>
              </a:solidFill>
            </a:endParaRPr>
          </a:p>
          <a:p>
            <a:pPr lvl="1"/>
            <a:endParaRPr lang="da-DK" sz="1600" dirty="0" smtClean="0">
              <a:solidFill>
                <a:srgbClr val="003366"/>
              </a:solidFill>
            </a:endParaRPr>
          </a:p>
          <a:p>
            <a:pPr lvl="1"/>
            <a:r>
              <a:rPr lang="pl-PL" sz="1600" dirty="0" smtClean="0">
                <a:solidFill>
                  <a:srgbClr val="003366"/>
                </a:solidFill>
              </a:rPr>
              <a:t>Nasze magazyny odzieży znajdują się w innych lokalizacjach niż nasze pralnie. Gwarantuje to ciągłość dostaw nawet w ekstremalnych sytuacjach, takich jak np. pożar.</a:t>
            </a:r>
            <a:endParaRPr lang="da-DK" sz="1600" dirty="0"/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132857"/>
            <a:ext cx="4499161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3041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Gwarancja jakości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39750" y="2054224"/>
            <a:ext cx="3240162" cy="4291014"/>
          </a:xfrm>
        </p:spPr>
        <p:txBody>
          <a:bodyPr>
            <a:normAutofit/>
          </a:bodyPr>
          <a:lstStyle/>
          <a:p>
            <a:pPr lvl="1"/>
            <a:r>
              <a:rPr lang="pl-PL" sz="1600" dirty="0" smtClean="0">
                <a:solidFill>
                  <a:srgbClr val="003366"/>
                </a:solidFill>
              </a:rPr>
              <a:t>Jakość naszych produktów monitorowana jest na poziomie poszczególnych procesów zachodzących w naszych pralniach, a wyniki pomiarów są stale monitorowane </a:t>
            </a:r>
            <a:br>
              <a:rPr lang="pl-PL" sz="1600" dirty="0" smtClean="0">
                <a:solidFill>
                  <a:srgbClr val="003366"/>
                </a:solidFill>
              </a:rPr>
            </a:br>
            <a:r>
              <a:rPr lang="pl-PL" sz="1600" dirty="0" smtClean="0">
                <a:solidFill>
                  <a:srgbClr val="003366"/>
                </a:solidFill>
              </a:rPr>
              <a:t>i rejestrowane.</a:t>
            </a:r>
            <a:r>
              <a:rPr lang="da-DK" sz="1600" dirty="0" smtClean="0">
                <a:solidFill>
                  <a:srgbClr val="003366"/>
                </a:solidFill>
              </a:rPr>
              <a:t> </a:t>
            </a:r>
          </a:p>
          <a:p>
            <a:pPr marL="0" lvl="1" indent="0">
              <a:buNone/>
            </a:pPr>
            <a:endParaRPr lang="da-DK" sz="1600" dirty="0" smtClean="0">
              <a:solidFill>
                <a:srgbClr val="003366"/>
              </a:solidFill>
            </a:endParaRPr>
          </a:p>
          <a:p>
            <a:pPr lvl="1"/>
            <a:r>
              <a:rPr lang="pl-PL" sz="1600" dirty="0" smtClean="0">
                <a:solidFill>
                  <a:srgbClr val="003366"/>
                </a:solidFill>
              </a:rPr>
              <a:t>Wewnątrz grupy korzystamy </a:t>
            </a:r>
            <a:br>
              <a:rPr lang="pl-PL" sz="1600" dirty="0" smtClean="0">
                <a:solidFill>
                  <a:srgbClr val="003366"/>
                </a:solidFill>
              </a:rPr>
            </a:br>
            <a:r>
              <a:rPr lang="pl-PL" sz="1600" dirty="0" smtClean="0">
                <a:solidFill>
                  <a:srgbClr val="003366"/>
                </a:solidFill>
              </a:rPr>
              <a:t>z wiedzy i wzajemnych doświadczeń, aby zapewnić najwyższą jakość dla naszych klientów. </a:t>
            </a:r>
          </a:p>
          <a:p>
            <a:pPr lvl="1">
              <a:buNone/>
            </a:pPr>
            <a:endParaRPr lang="pl-PL" sz="1600" dirty="0" smtClean="0">
              <a:solidFill>
                <a:srgbClr val="003366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3198" y="2060848"/>
            <a:ext cx="4351250" cy="2724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3116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4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pl-PL" dirty="0" smtClean="0"/>
              <a:t>Obszary działalności firmy </a:t>
            </a:r>
            <a:r>
              <a:rPr lang="da-DK" dirty="0" smtClean="0"/>
              <a:t>Berendsen</a:t>
            </a:r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395536" y="1556792"/>
            <a:ext cx="1619250" cy="719137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33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accent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accent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accent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accent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accent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l-PL" sz="1600" b="1" dirty="0" smtClean="0">
                <a:solidFill>
                  <a:schemeClr val="bg1"/>
                </a:solidFill>
              </a:rPr>
              <a:t>Serwis odzieży roboczej</a:t>
            </a:r>
            <a:endParaRPr lang="da-DK" sz="1600" b="1" dirty="0">
              <a:solidFill>
                <a:schemeClr val="bg1"/>
              </a:solidFill>
            </a:endParaRPr>
          </a:p>
        </p:txBody>
      </p:sp>
      <p:pic>
        <p:nvPicPr>
          <p:cNvPr id="17413" name="Picture 7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95536" y="2352129"/>
            <a:ext cx="1619250" cy="14382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33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4" name="Text Box 9"/>
          <p:cNvSpPr txBox="1">
            <a:spLocks noChangeArrowheads="1"/>
          </p:cNvSpPr>
          <p:nvPr/>
        </p:nvSpPr>
        <p:spPr bwMode="auto">
          <a:xfrm>
            <a:off x="2089398" y="1556792"/>
            <a:ext cx="1619250" cy="719137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33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accent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accent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accent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accent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accent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a-DK" sz="1600" b="1" dirty="0" smtClean="0">
                <a:solidFill>
                  <a:schemeClr val="bg1"/>
                </a:solidFill>
              </a:rPr>
              <a:t>Cleanroom</a:t>
            </a:r>
            <a:endParaRPr lang="da-DK" sz="1600" b="1" dirty="0">
              <a:solidFill>
                <a:schemeClr val="bg1"/>
              </a:solidFill>
            </a:endParaRPr>
          </a:p>
        </p:txBody>
      </p:sp>
      <p:sp>
        <p:nvSpPr>
          <p:cNvPr id="17415" name="Text Box 11"/>
          <p:cNvSpPr txBox="1">
            <a:spLocks noChangeArrowheads="1"/>
          </p:cNvSpPr>
          <p:nvPr/>
        </p:nvSpPr>
        <p:spPr bwMode="auto">
          <a:xfrm>
            <a:off x="3780086" y="1556792"/>
            <a:ext cx="1619250" cy="719137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33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accent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accent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accent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accent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accent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l-PL" sz="1600" b="1" dirty="0" smtClean="0">
                <a:solidFill>
                  <a:schemeClr val="bg1"/>
                </a:solidFill>
              </a:rPr>
              <a:t>Serwis odzieży ochronnej</a:t>
            </a:r>
            <a:endParaRPr lang="da-DK" sz="1600" b="1" dirty="0">
              <a:solidFill>
                <a:schemeClr val="bg1"/>
              </a:solidFill>
            </a:endParaRPr>
          </a:p>
        </p:txBody>
      </p:sp>
      <p:sp>
        <p:nvSpPr>
          <p:cNvPr id="17416" name="Text Box 13"/>
          <p:cNvSpPr txBox="1">
            <a:spLocks noChangeArrowheads="1"/>
          </p:cNvSpPr>
          <p:nvPr/>
        </p:nvSpPr>
        <p:spPr bwMode="auto">
          <a:xfrm>
            <a:off x="5508873" y="1556792"/>
            <a:ext cx="1619250" cy="719137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33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accent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accent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accent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accent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accent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l-PL" sz="1600" b="1" dirty="0" smtClean="0">
                <a:solidFill>
                  <a:schemeClr val="bg1"/>
                </a:solidFill>
              </a:rPr>
              <a:t>Serwis urządzeń higienicznych</a:t>
            </a:r>
            <a:endParaRPr lang="da-DK" sz="1600" b="1" dirty="0">
              <a:solidFill>
                <a:schemeClr val="bg1"/>
              </a:solidFill>
            </a:endParaRPr>
          </a:p>
        </p:txBody>
      </p:sp>
      <p:sp>
        <p:nvSpPr>
          <p:cNvPr id="17417" name="Text Box 15"/>
          <p:cNvSpPr txBox="1">
            <a:spLocks noChangeArrowheads="1"/>
          </p:cNvSpPr>
          <p:nvPr/>
        </p:nvSpPr>
        <p:spPr bwMode="auto">
          <a:xfrm>
            <a:off x="7201148" y="1556792"/>
            <a:ext cx="1619250" cy="719137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33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accent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accent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accent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accent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accent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l-PL" sz="1600" b="1" dirty="0" smtClean="0">
                <a:solidFill>
                  <a:schemeClr val="bg1"/>
                </a:solidFill>
              </a:rPr>
              <a:t>Maty wejściowe</a:t>
            </a:r>
            <a:endParaRPr lang="da-DK" sz="1600" b="1" dirty="0">
              <a:solidFill>
                <a:schemeClr val="bg1"/>
              </a:solidFill>
            </a:endParaRPr>
          </a:p>
        </p:txBody>
      </p:sp>
      <p:pic>
        <p:nvPicPr>
          <p:cNvPr id="17418" name="Picture 1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9398" y="2352129"/>
            <a:ext cx="161925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33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0" name="Picture 19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1148" y="2348953"/>
            <a:ext cx="1619250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33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22" name="Rectangle 21"/>
          <p:cNvSpPr>
            <a:spLocks noChangeArrowheads="1"/>
          </p:cNvSpPr>
          <p:nvPr/>
        </p:nvSpPr>
        <p:spPr bwMode="auto">
          <a:xfrm>
            <a:off x="0" y="3860800"/>
            <a:ext cx="8748713" cy="1444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17423" name="Text Box 6"/>
          <p:cNvSpPr txBox="1">
            <a:spLocks noChangeArrowheads="1"/>
          </p:cNvSpPr>
          <p:nvPr/>
        </p:nvSpPr>
        <p:spPr bwMode="auto">
          <a:xfrm>
            <a:off x="395536" y="3790404"/>
            <a:ext cx="1619250" cy="2446909"/>
          </a:xfrm>
          <a:prstGeom prst="rect">
            <a:avLst/>
          </a:prstGeom>
          <a:noFill/>
          <a:ln w="6350" algn="ctr">
            <a:solidFill>
              <a:srgbClr val="0033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accent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accent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accent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accent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accent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l-PL" sz="1400" dirty="0" smtClean="0">
                <a:solidFill>
                  <a:srgbClr val="003366"/>
                </a:solidFill>
              </a:rPr>
              <a:t>Odzież robocza do większości branż z obszaru produkcji, </a:t>
            </a:r>
            <a:r>
              <a:rPr lang="pl-PL" sz="1400" dirty="0" err="1" smtClean="0">
                <a:solidFill>
                  <a:srgbClr val="003366"/>
                </a:solidFill>
              </a:rPr>
              <a:t>prztetwórstwa</a:t>
            </a:r>
            <a:r>
              <a:rPr lang="pl-PL" sz="1400" dirty="0" smtClean="0">
                <a:solidFill>
                  <a:srgbClr val="003366"/>
                </a:solidFill>
              </a:rPr>
              <a:t>, handlu, dystrybucji.</a:t>
            </a:r>
            <a:endParaRPr lang="da-DK" sz="1400" dirty="0">
              <a:solidFill>
                <a:srgbClr val="003366"/>
              </a:solidFill>
            </a:endParaRPr>
          </a:p>
        </p:txBody>
      </p:sp>
      <p:sp>
        <p:nvSpPr>
          <p:cNvPr id="17424" name="Text Box 10"/>
          <p:cNvSpPr txBox="1">
            <a:spLocks noChangeArrowheads="1"/>
          </p:cNvSpPr>
          <p:nvPr/>
        </p:nvSpPr>
        <p:spPr bwMode="auto">
          <a:xfrm>
            <a:off x="2089398" y="3790404"/>
            <a:ext cx="1619250" cy="2446909"/>
          </a:xfrm>
          <a:prstGeom prst="rect">
            <a:avLst/>
          </a:prstGeom>
          <a:noFill/>
          <a:ln w="6350" algn="ctr">
            <a:solidFill>
              <a:srgbClr val="0033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accent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accent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accent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accent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accent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400" dirty="0">
                <a:solidFill>
                  <a:srgbClr val="003366"/>
                </a:solidFill>
              </a:rPr>
              <a:t>Cleanroom</a:t>
            </a:r>
          </a:p>
          <a:p>
            <a:pPr algn="ctr" eaLnBrk="1" hangingPunct="1"/>
            <a:r>
              <a:rPr lang="en-US" sz="1400" dirty="0">
                <a:solidFill>
                  <a:srgbClr val="003366"/>
                </a:solidFill>
              </a:rPr>
              <a:t>ESD </a:t>
            </a:r>
          </a:p>
          <a:p>
            <a:pPr algn="ctr" eaLnBrk="1" hangingPunct="1"/>
            <a:r>
              <a:rPr lang="en-US" sz="1400" dirty="0" smtClean="0">
                <a:solidFill>
                  <a:srgbClr val="003366"/>
                </a:solidFill>
              </a:rPr>
              <a:t>Biotech</a:t>
            </a:r>
            <a:r>
              <a:rPr lang="pl-PL" sz="1400" dirty="0" err="1" smtClean="0">
                <a:solidFill>
                  <a:srgbClr val="003366"/>
                </a:solidFill>
              </a:rPr>
              <a:t>nologia</a:t>
            </a:r>
            <a:endParaRPr lang="en-US" sz="1400" dirty="0">
              <a:solidFill>
                <a:srgbClr val="003366"/>
              </a:solidFill>
            </a:endParaRPr>
          </a:p>
          <a:p>
            <a:pPr algn="ctr" eaLnBrk="1" hangingPunct="1"/>
            <a:r>
              <a:rPr lang="pl-PL" sz="1400" dirty="0" smtClean="0">
                <a:solidFill>
                  <a:srgbClr val="003366"/>
                </a:solidFill>
              </a:rPr>
              <a:t>Ochrona zdrowia</a:t>
            </a:r>
            <a:endParaRPr lang="en-US" sz="1400" dirty="0">
              <a:solidFill>
                <a:srgbClr val="003366"/>
              </a:solidFill>
            </a:endParaRPr>
          </a:p>
          <a:p>
            <a:pPr algn="ctr" eaLnBrk="1" hangingPunct="1"/>
            <a:r>
              <a:rPr lang="pl-PL" sz="1400" dirty="0" smtClean="0">
                <a:solidFill>
                  <a:srgbClr val="003366"/>
                </a:solidFill>
              </a:rPr>
              <a:t>Farmacja</a:t>
            </a:r>
            <a:endParaRPr lang="en-US" sz="1400" dirty="0">
              <a:solidFill>
                <a:srgbClr val="003366"/>
              </a:solidFill>
            </a:endParaRPr>
          </a:p>
          <a:p>
            <a:pPr algn="ctr" eaLnBrk="1" hangingPunct="1"/>
            <a:r>
              <a:rPr lang="en-US" sz="1400" dirty="0" err="1" smtClean="0">
                <a:solidFill>
                  <a:srgbClr val="003366"/>
                </a:solidFill>
              </a:rPr>
              <a:t>Microele</a:t>
            </a:r>
            <a:r>
              <a:rPr lang="pl-PL" sz="1400" dirty="0" err="1" smtClean="0">
                <a:solidFill>
                  <a:srgbClr val="003366"/>
                </a:solidFill>
              </a:rPr>
              <a:t>ktronika</a:t>
            </a:r>
            <a:endParaRPr lang="pl-PL" sz="1400" dirty="0" smtClean="0">
              <a:solidFill>
                <a:srgbClr val="003366"/>
              </a:solidFill>
            </a:endParaRPr>
          </a:p>
          <a:p>
            <a:pPr algn="ctr" eaLnBrk="1" hangingPunct="1"/>
            <a:r>
              <a:rPr lang="pl-PL" sz="1400" dirty="0" smtClean="0">
                <a:solidFill>
                  <a:srgbClr val="003366"/>
                </a:solidFill>
              </a:rPr>
              <a:t>Optyka</a:t>
            </a:r>
            <a:endParaRPr lang="en-US" sz="1400" dirty="0">
              <a:solidFill>
                <a:srgbClr val="003366"/>
              </a:solidFill>
            </a:endParaRPr>
          </a:p>
        </p:txBody>
      </p:sp>
      <p:sp>
        <p:nvSpPr>
          <p:cNvPr id="17425" name="Text Box 12"/>
          <p:cNvSpPr txBox="1">
            <a:spLocks noChangeArrowheads="1"/>
          </p:cNvSpPr>
          <p:nvPr/>
        </p:nvSpPr>
        <p:spPr bwMode="auto">
          <a:xfrm>
            <a:off x="3780086" y="3790404"/>
            <a:ext cx="1619250" cy="2446909"/>
          </a:xfrm>
          <a:prstGeom prst="rect">
            <a:avLst/>
          </a:prstGeom>
          <a:noFill/>
          <a:ln w="6350" algn="ctr">
            <a:solidFill>
              <a:srgbClr val="0033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accent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accent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accent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accent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accent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l-PL" sz="1400" dirty="0" smtClean="0">
                <a:solidFill>
                  <a:srgbClr val="003366"/>
                </a:solidFill>
              </a:rPr>
              <a:t>Odzież chroniąca przed czynnikami termicznymi, chemicznymi, ESD</a:t>
            </a:r>
            <a:endParaRPr lang="da-DK" sz="1400" dirty="0">
              <a:solidFill>
                <a:srgbClr val="003366"/>
              </a:solidFill>
            </a:endParaRPr>
          </a:p>
        </p:txBody>
      </p:sp>
      <p:sp>
        <p:nvSpPr>
          <p:cNvPr id="17426" name="Text Box 14"/>
          <p:cNvSpPr txBox="1">
            <a:spLocks noChangeArrowheads="1"/>
          </p:cNvSpPr>
          <p:nvPr/>
        </p:nvSpPr>
        <p:spPr bwMode="auto">
          <a:xfrm>
            <a:off x="5508873" y="3790404"/>
            <a:ext cx="1619250" cy="2446909"/>
          </a:xfrm>
          <a:prstGeom prst="rect">
            <a:avLst/>
          </a:prstGeom>
          <a:noFill/>
          <a:ln w="6350" algn="ctr">
            <a:solidFill>
              <a:srgbClr val="0033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accent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accent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accent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accent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accent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l-PL" sz="1400" dirty="0" smtClean="0"/>
              <a:t>Kompleksowa usługa wynajmu </a:t>
            </a:r>
            <a:br>
              <a:rPr lang="pl-PL" sz="1400" dirty="0" smtClean="0"/>
            </a:br>
            <a:r>
              <a:rPr lang="pl-PL" sz="1400" dirty="0" smtClean="0"/>
              <a:t>i serwisu urządzeń higienicznych, takich jak np.: dozowniki do mydła, ręczniki.</a:t>
            </a:r>
            <a:endParaRPr lang="da-DK" sz="1400" dirty="0">
              <a:solidFill>
                <a:srgbClr val="003366"/>
              </a:solidFill>
            </a:endParaRPr>
          </a:p>
        </p:txBody>
      </p:sp>
      <p:sp>
        <p:nvSpPr>
          <p:cNvPr id="17427" name="Text Box 16"/>
          <p:cNvSpPr txBox="1">
            <a:spLocks noChangeArrowheads="1"/>
          </p:cNvSpPr>
          <p:nvPr/>
        </p:nvSpPr>
        <p:spPr bwMode="auto">
          <a:xfrm>
            <a:off x="7201148" y="3790405"/>
            <a:ext cx="1619250" cy="2446908"/>
          </a:xfrm>
          <a:prstGeom prst="rect">
            <a:avLst/>
          </a:prstGeom>
          <a:noFill/>
          <a:ln w="6350" algn="ctr">
            <a:solidFill>
              <a:srgbClr val="0033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accent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accent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accent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accent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accent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l-PL" sz="1400" dirty="0" smtClean="0">
                <a:solidFill>
                  <a:srgbClr val="003366"/>
                </a:solidFill>
              </a:rPr>
              <a:t>Kompleksowa usługa serwisu mat wejściowych, mat logo oraz mat ergonomicznych.</a:t>
            </a:r>
          </a:p>
        </p:txBody>
      </p:sp>
      <p:pic>
        <p:nvPicPr>
          <p:cNvPr id="19" name="Picture 12"/>
          <p:cNvPicPr>
            <a:picLocks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0545" y="2348880"/>
            <a:ext cx="1620000" cy="1440000"/>
          </a:xfrm>
          <a:prstGeom prst="rect">
            <a:avLst/>
          </a:prstGeom>
        </p:spPr>
      </p:pic>
      <p:pic>
        <p:nvPicPr>
          <p:cNvPr id="53249" name="Picture 1" descr="C:\Users\lukasz.neumann\Downloads\Lady_washing_her_hands_lowres.jpg"/>
          <p:cNvPicPr>
            <a:picLocks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497471" y="2348880"/>
            <a:ext cx="1620000" cy="144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66210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Gwarancja czystości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39750" y="2054224"/>
            <a:ext cx="2952130" cy="4291014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pl-PL" sz="1600" dirty="0" smtClean="0">
                <a:solidFill>
                  <a:srgbClr val="003366"/>
                </a:solidFill>
              </a:rPr>
              <a:t>Nasze wysoce wyspecjalizowane pralnie Cleanroom zapewniają </a:t>
            </a:r>
            <a:r>
              <a:rPr lang="pl-PL" sz="1600" b="1" dirty="0" smtClean="0">
                <a:solidFill>
                  <a:schemeClr val="accent2"/>
                </a:solidFill>
              </a:rPr>
              <a:t>najwyższą jakość usług</a:t>
            </a:r>
            <a:r>
              <a:rPr lang="pl-PL" sz="1600" dirty="0" smtClean="0">
                <a:solidFill>
                  <a:srgbClr val="003366"/>
                </a:solidFill>
              </a:rPr>
              <a:t>, między innymi dzięki innowacyjnemu systemowi obsługi linii produkcyjnych CL 2000</a:t>
            </a:r>
            <a:endParaRPr lang="da-DK" sz="1600" dirty="0" smtClean="0">
              <a:solidFill>
                <a:srgbClr val="003366"/>
              </a:solidFill>
            </a:endParaRPr>
          </a:p>
          <a:p>
            <a:pPr lvl="1"/>
            <a:endParaRPr lang="da-DK" sz="1600" dirty="0" smtClean="0">
              <a:solidFill>
                <a:srgbClr val="003366"/>
              </a:solidFill>
            </a:endParaRPr>
          </a:p>
          <a:p>
            <a:pPr lvl="1"/>
            <a:r>
              <a:rPr lang="pl-PL" sz="1600" dirty="0" smtClean="0">
                <a:solidFill>
                  <a:srgbClr val="003366"/>
                </a:solidFill>
              </a:rPr>
              <a:t>Dedykowani opiekunowie klienta pozwalają nam lepiej </a:t>
            </a:r>
            <a:r>
              <a:rPr lang="pl-PL" sz="1600" b="1" dirty="0" smtClean="0">
                <a:solidFill>
                  <a:schemeClr val="accent2"/>
                </a:solidFill>
              </a:rPr>
              <a:t>zrozumieć potrzeby naszych klientów</a:t>
            </a:r>
            <a:r>
              <a:rPr lang="pl-PL" sz="1600" dirty="0" smtClean="0">
                <a:solidFill>
                  <a:srgbClr val="003366"/>
                </a:solidFill>
              </a:rPr>
              <a:t>.</a:t>
            </a:r>
            <a:r>
              <a:rPr lang="da-DK" sz="1600" dirty="0" smtClean="0">
                <a:solidFill>
                  <a:srgbClr val="003366"/>
                </a:solidFill>
              </a:rPr>
              <a:t> </a:t>
            </a:r>
          </a:p>
          <a:p>
            <a:pPr lvl="1"/>
            <a:endParaRPr lang="da-DK" sz="1600" dirty="0" smtClean="0">
              <a:solidFill>
                <a:srgbClr val="003366"/>
              </a:solidFill>
            </a:endParaRPr>
          </a:p>
          <a:p>
            <a:pPr lvl="1"/>
            <a:r>
              <a:rPr lang="pl-PL" sz="1600" dirty="0" smtClean="0">
                <a:solidFill>
                  <a:srgbClr val="003366"/>
                </a:solidFill>
              </a:rPr>
              <a:t>Nasza elastyczność i jakość są doceniane przez naszych klientów podczas systematycznie prowadzonych </a:t>
            </a:r>
            <a:r>
              <a:rPr lang="pl-PL" sz="1600" b="1" dirty="0" smtClean="0">
                <a:solidFill>
                  <a:schemeClr val="accent2"/>
                </a:solidFill>
              </a:rPr>
              <a:t>badań satysfakcji klienta.</a:t>
            </a:r>
            <a:endParaRPr lang="en-US" sz="1600" b="1" dirty="0">
              <a:solidFill>
                <a:schemeClr val="accent2"/>
              </a:solidFill>
            </a:endParaRPr>
          </a:p>
        </p:txBody>
      </p:sp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556792"/>
            <a:ext cx="3450432" cy="2537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8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5219" y="4221088"/>
            <a:ext cx="3279149" cy="2413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00307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Innowacje i ciągły rozwój</a:t>
            </a:r>
            <a:endParaRPr lang="en-US" dirty="0" smtClean="0"/>
          </a:p>
        </p:txBody>
      </p:sp>
      <p:pic>
        <p:nvPicPr>
          <p:cNvPr id="21508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844206" y="1845146"/>
            <a:ext cx="1671637" cy="19415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rgbClr val="003366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0" name="Picture 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94146" y="4150196"/>
            <a:ext cx="1673225" cy="19431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rgbClr val="003366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11" name="Rectangle 6"/>
          <p:cNvSpPr>
            <a:spLocks noChangeArrowheads="1"/>
          </p:cNvSpPr>
          <p:nvPr/>
        </p:nvSpPr>
        <p:spPr bwMode="auto">
          <a:xfrm>
            <a:off x="6515298" y="4149427"/>
            <a:ext cx="2089150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rgbClr val="8CC83C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762000" eaLnBrk="0" hangingPunct="0"/>
            <a:r>
              <a:rPr lang="pl-PL" sz="1000" b="1" dirty="0" smtClean="0">
                <a:solidFill>
                  <a:srgbClr val="003366"/>
                </a:solidFill>
                <a:ea typeface="ＭＳ Ｐゴシック" pitchFamily="34" charset="-128"/>
              </a:rPr>
              <a:t>Szafki </a:t>
            </a:r>
            <a:r>
              <a:rPr lang="en-US" sz="1000" b="1" dirty="0" smtClean="0">
                <a:solidFill>
                  <a:srgbClr val="003366"/>
                </a:solidFill>
                <a:ea typeface="ＭＳ Ｐゴシック" pitchFamily="34" charset="-128"/>
              </a:rPr>
              <a:t>FIF</a:t>
            </a:r>
            <a:r>
              <a:rPr lang="pl-PL" sz="1000" b="1" dirty="0" smtClean="0">
                <a:solidFill>
                  <a:srgbClr val="003366"/>
                </a:solidFill>
                <a:ea typeface="ＭＳ Ｐゴシック" pitchFamily="34" charset="-128"/>
              </a:rPr>
              <a:t>O</a:t>
            </a:r>
            <a:endParaRPr lang="en-US" sz="1000" b="1" dirty="0" smtClean="0">
              <a:solidFill>
                <a:srgbClr val="003366"/>
              </a:solidFill>
              <a:ea typeface="ＭＳ Ｐゴシック" pitchFamily="34" charset="-128"/>
            </a:endParaRPr>
          </a:p>
          <a:p>
            <a:pPr defTabSz="762000" eaLnBrk="0" hangingPunct="0"/>
            <a:r>
              <a:rPr lang="pl-PL" sz="1000" dirty="0" smtClean="0">
                <a:solidFill>
                  <a:srgbClr val="003366"/>
                </a:solidFill>
              </a:rPr>
              <a:t>Wymuszona cyrkulacja odzieży gwarantuje, że Twoi pracownicy pobierają w pierwszej kolejności odzież z najkrótszym terminem przydatności.</a:t>
            </a:r>
            <a:endParaRPr lang="en-US" sz="1000" dirty="0">
              <a:solidFill>
                <a:srgbClr val="003366"/>
              </a:solidFill>
            </a:endParaRPr>
          </a:p>
        </p:txBody>
      </p:sp>
      <p:sp>
        <p:nvSpPr>
          <p:cNvPr id="21512" name="Rectangle 7"/>
          <p:cNvSpPr>
            <a:spLocks noChangeArrowheads="1"/>
          </p:cNvSpPr>
          <p:nvPr/>
        </p:nvSpPr>
        <p:spPr bwMode="auto">
          <a:xfrm>
            <a:off x="2267148" y="4150196"/>
            <a:ext cx="1800796" cy="13234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rgbClr val="8CC83C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762000" eaLnBrk="0" hangingPunct="0"/>
            <a:r>
              <a:rPr lang="en-GB" sz="1000" b="1" dirty="0">
                <a:solidFill>
                  <a:srgbClr val="003366"/>
                </a:solidFill>
                <a:ea typeface="ＭＳ Ｐゴシック" pitchFamily="34" charset="-128"/>
              </a:rPr>
              <a:t>BOS ® </a:t>
            </a:r>
            <a:endParaRPr lang="en-GB" sz="1000" b="1" dirty="0" smtClean="0">
              <a:solidFill>
                <a:srgbClr val="003366"/>
              </a:solidFill>
              <a:ea typeface="ＭＳ Ｐゴシック" pitchFamily="34" charset="-128"/>
            </a:endParaRPr>
          </a:p>
          <a:p>
            <a:pPr defTabSz="762000" eaLnBrk="0" hangingPunct="0"/>
            <a:r>
              <a:rPr lang="en-US" sz="1000" dirty="0" smtClean="0">
                <a:solidFill>
                  <a:srgbClr val="003366"/>
                </a:solidFill>
                <a:ea typeface="ＭＳ Ｐゴシック" pitchFamily="34" charset="-128"/>
              </a:rPr>
              <a:t>Berendsen Online Services. </a:t>
            </a:r>
            <a:r>
              <a:rPr lang="pl-PL" sz="1000" dirty="0" err="1" smtClean="0">
                <a:solidFill>
                  <a:srgbClr val="003366"/>
                </a:solidFill>
                <a:ea typeface="ＭＳ Ｐゴシック" pitchFamily="34" charset="-128"/>
              </a:rPr>
              <a:t>Dostep</a:t>
            </a:r>
            <a:r>
              <a:rPr lang="pl-PL" sz="1000" dirty="0" smtClean="0">
                <a:solidFill>
                  <a:srgbClr val="003366"/>
                </a:solidFill>
                <a:ea typeface="ＭＳ Ｐゴシック" pitchFamily="34" charset="-128"/>
              </a:rPr>
              <a:t> do systemu </a:t>
            </a:r>
            <a:r>
              <a:rPr lang="pl-PL" sz="1000" dirty="0" err="1" smtClean="0">
                <a:solidFill>
                  <a:srgbClr val="003366"/>
                </a:solidFill>
                <a:ea typeface="ＭＳ Ｐゴシック" pitchFamily="34" charset="-128"/>
              </a:rPr>
              <a:t>Online</a:t>
            </a:r>
            <a:r>
              <a:rPr lang="pl-PL" sz="1000" dirty="0" smtClean="0">
                <a:solidFill>
                  <a:srgbClr val="003366"/>
                </a:solidFill>
                <a:ea typeface="ＭＳ Ｐゴシック" pitchFamily="34" charset="-128"/>
              </a:rPr>
              <a:t> pozwala na bieżącą kontrolę stanu i ilości odzieży w obiegu, za pomocą przyjaznych dla użytkownika raportów. </a:t>
            </a:r>
            <a:endParaRPr lang="da-DK" sz="1000" dirty="0">
              <a:solidFill>
                <a:srgbClr val="003366"/>
              </a:solidFill>
              <a:ea typeface="ＭＳ Ｐゴシック" pitchFamily="34" charset="-128"/>
            </a:endParaRPr>
          </a:p>
        </p:txBody>
      </p:sp>
      <p:sp>
        <p:nvSpPr>
          <p:cNvPr id="21513" name="Rectangle 8"/>
          <p:cNvSpPr>
            <a:spLocks noChangeArrowheads="1"/>
          </p:cNvSpPr>
          <p:nvPr/>
        </p:nvSpPr>
        <p:spPr bwMode="auto">
          <a:xfrm>
            <a:off x="6515298" y="1845146"/>
            <a:ext cx="1800225" cy="17851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rgbClr val="8CC83C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762000" eaLnBrk="0" hangingPunct="0"/>
            <a:r>
              <a:rPr lang="en-GB" sz="1000" b="1" dirty="0">
                <a:solidFill>
                  <a:srgbClr val="003366"/>
                </a:solidFill>
                <a:ea typeface="ＭＳ Ｐゴシック" pitchFamily="34" charset="-128"/>
              </a:rPr>
              <a:t>UNIMAT ® G2</a:t>
            </a:r>
            <a:endParaRPr lang="da-DK" sz="1000" dirty="0">
              <a:solidFill>
                <a:srgbClr val="003366"/>
              </a:solidFill>
              <a:ea typeface="ＭＳ Ｐゴシック" pitchFamily="34" charset="-128"/>
            </a:endParaRPr>
          </a:p>
          <a:p>
            <a:pPr defTabSz="762000" eaLnBrk="0" hangingPunct="0"/>
            <a:r>
              <a:rPr lang="pl-PL" sz="1000" dirty="0" smtClean="0">
                <a:solidFill>
                  <a:srgbClr val="003366"/>
                </a:solidFill>
              </a:rPr>
              <a:t>Automatyczna szatnia dostępna 24 godziny na dobę 7 dni w tygodniu dla Ciebie i Twoich pracowników. Pozwala zminimalizować koszty administracji odzieży </a:t>
            </a:r>
            <a:br>
              <a:rPr lang="pl-PL" sz="1000" dirty="0" smtClean="0">
                <a:solidFill>
                  <a:srgbClr val="003366"/>
                </a:solidFill>
              </a:rPr>
            </a:br>
            <a:r>
              <a:rPr lang="pl-PL" sz="1000" dirty="0" smtClean="0">
                <a:solidFill>
                  <a:srgbClr val="003366"/>
                </a:solidFill>
              </a:rPr>
              <a:t>i gwarantuje dostęp do czystych kompletów zawsze, gdy to konieczne.</a:t>
            </a:r>
            <a:endParaRPr lang="da-DK" sz="1000" dirty="0">
              <a:solidFill>
                <a:srgbClr val="003366"/>
              </a:solidFill>
              <a:ea typeface="ＭＳ Ｐゴシック" pitchFamily="34" charset="-128"/>
            </a:endParaRPr>
          </a:p>
        </p:txBody>
      </p:sp>
      <p:sp>
        <p:nvSpPr>
          <p:cNvPr id="21514" name="Rectangle 9"/>
          <p:cNvSpPr>
            <a:spLocks noChangeArrowheads="1"/>
          </p:cNvSpPr>
          <p:nvPr/>
        </p:nvSpPr>
        <p:spPr bwMode="auto">
          <a:xfrm>
            <a:off x="2267148" y="1913409"/>
            <a:ext cx="1655762" cy="16312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rgbClr val="8CC83C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762000" eaLnBrk="0" hangingPunct="0"/>
            <a:r>
              <a:rPr lang="en-GB" sz="1000" b="1" dirty="0">
                <a:solidFill>
                  <a:srgbClr val="003366"/>
                </a:solidFill>
                <a:ea typeface="ＭＳ Ｐゴシック" pitchFamily="34" charset="-128"/>
              </a:rPr>
              <a:t>UNILIN ®</a:t>
            </a:r>
          </a:p>
          <a:p>
            <a:pPr defTabSz="762000" eaLnBrk="0" hangingPunct="0"/>
            <a:r>
              <a:rPr lang="pl-PL" sz="1000" dirty="0" smtClean="0">
                <a:solidFill>
                  <a:srgbClr val="003366"/>
                </a:solidFill>
              </a:rPr>
              <a:t>System kontroli odzieży Berendsen, działający </a:t>
            </a:r>
            <a:br>
              <a:rPr lang="pl-PL" sz="1000" dirty="0" smtClean="0">
                <a:solidFill>
                  <a:srgbClr val="003366"/>
                </a:solidFill>
              </a:rPr>
            </a:br>
            <a:r>
              <a:rPr lang="pl-PL" sz="1000" dirty="0" smtClean="0">
                <a:solidFill>
                  <a:srgbClr val="003366"/>
                </a:solidFill>
              </a:rPr>
              <a:t>w oparciu o mały chip elektroniczny wszyty </a:t>
            </a:r>
            <a:br>
              <a:rPr lang="pl-PL" sz="1000" dirty="0" smtClean="0">
                <a:solidFill>
                  <a:srgbClr val="003366"/>
                </a:solidFill>
              </a:rPr>
            </a:br>
            <a:r>
              <a:rPr lang="pl-PL" sz="1000" dirty="0" smtClean="0">
                <a:solidFill>
                  <a:srgbClr val="003366"/>
                </a:solidFill>
              </a:rPr>
              <a:t>w odzież. Umożliwia on odczyt danych dotyczących użytkownika odzieży, ilości prań, wykonanych napraw.</a:t>
            </a:r>
            <a:endParaRPr lang="da-DK" sz="1000" dirty="0">
              <a:solidFill>
                <a:srgbClr val="003366"/>
              </a:solidFill>
              <a:ea typeface="ＭＳ Ｐゴシック" pitchFamily="34" charset="-128"/>
            </a:endParaRP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3002" y="4150196"/>
            <a:ext cx="1712296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33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ymbol zastępczy tekstu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l-PL"/>
          </a:p>
        </p:txBody>
      </p:sp>
      <p:grpSp>
        <p:nvGrpSpPr>
          <p:cNvPr id="16" name="Grupa 15"/>
          <p:cNvGrpSpPr/>
          <p:nvPr/>
        </p:nvGrpSpPr>
        <p:grpSpPr>
          <a:xfrm>
            <a:off x="294171" y="1916832"/>
            <a:ext cx="2084006" cy="1851925"/>
            <a:chOff x="294171" y="1916832"/>
            <a:chExt cx="2084006" cy="1851925"/>
          </a:xfrm>
        </p:grpSpPr>
        <p:pic>
          <p:nvPicPr>
            <p:cNvPr id="15" name="Obraz 14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7624" y="1916832"/>
              <a:ext cx="1190553" cy="1171273"/>
            </a:xfrm>
            <a:prstGeom prst="rect">
              <a:avLst/>
            </a:prstGeom>
          </p:spPr>
        </p:pic>
        <p:pic>
          <p:nvPicPr>
            <p:cNvPr id="14" name="Obraz 13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774619">
              <a:off x="294171" y="2675896"/>
              <a:ext cx="1065343" cy="10928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3997604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Gwarancja dokumentacji procesu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1"/>
            <a:r>
              <a:rPr lang="pl-PL" dirty="0" smtClean="0">
                <a:solidFill>
                  <a:srgbClr val="003366"/>
                </a:solidFill>
              </a:rPr>
              <a:t>Dlaczego Berendsen jest inny</a:t>
            </a:r>
            <a:r>
              <a:rPr lang="da-DK" dirty="0" smtClean="0">
                <a:solidFill>
                  <a:srgbClr val="003366"/>
                </a:solidFill>
              </a:rPr>
              <a:t>? </a:t>
            </a:r>
            <a:r>
              <a:rPr lang="da-DK" dirty="0">
                <a:solidFill>
                  <a:srgbClr val="003366"/>
                </a:solidFill>
              </a:rPr>
              <a:t>– </a:t>
            </a:r>
            <a:r>
              <a:rPr lang="pl-PL" dirty="0" smtClean="0">
                <a:solidFill>
                  <a:srgbClr val="003366"/>
                </a:solidFill>
              </a:rPr>
              <a:t>Bo potrafi udokumentować wszystko </a:t>
            </a:r>
            <a:br>
              <a:rPr lang="pl-PL" dirty="0" smtClean="0">
                <a:solidFill>
                  <a:srgbClr val="003366"/>
                </a:solidFill>
              </a:rPr>
            </a:br>
            <a:r>
              <a:rPr lang="pl-PL" dirty="0" smtClean="0">
                <a:solidFill>
                  <a:srgbClr val="003366"/>
                </a:solidFill>
              </a:rPr>
              <a:t>o czym mówi</a:t>
            </a:r>
            <a:r>
              <a:rPr lang="da-DK" dirty="0" smtClean="0">
                <a:solidFill>
                  <a:srgbClr val="003366"/>
                </a:solidFill>
              </a:rPr>
              <a:t>.</a:t>
            </a:r>
            <a:endParaRPr lang="da-DK" dirty="0"/>
          </a:p>
          <a:p>
            <a:pPr marL="0" lvl="1" indent="0">
              <a:buNone/>
            </a:pP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18776"/>
            <a:ext cx="2144954" cy="2615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73635"/>
            <a:ext cx="1932214" cy="2627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 descr="http://www.oeko-tex.com/images/label/en/oe100.jpg"/>
          <p:cNvPicPr>
            <a:picLocks noChangeAspect="1" noChangeArrowheads="1"/>
          </p:cNvPicPr>
          <p:nvPr/>
        </p:nvPicPr>
        <p:blipFill>
          <a:blip r:embed="rId4" r:link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1119" y="2686014"/>
            <a:ext cx="1497145" cy="112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http://www.startogvaekst.dk/graphics/Miljoguide/eu-miljoemaerke.gif"/>
          <p:cNvPicPr>
            <a:picLocks noChangeAspect="1" noChangeArrowheads="1"/>
          </p:cNvPicPr>
          <p:nvPr/>
        </p:nvPicPr>
        <p:blipFill>
          <a:blip r:embed="rId6" r:link="rId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264125"/>
            <a:ext cx="1009231" cy="1655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Svanemærket">
            <a:hlinkClick r:id="rId8"/>
          </p:cNvPr>
          <p:cNvPicPr>
            <a:picLocks noChangeAspect="1" noChangeArrowheads="1"/>
          </p:cNvPicPr>
          <p:nvPr/>
        </p:nvPicPr>
        <p:blipFill>
          <a:blip r:embed="rId9" r:link="rId10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513745"/>
            <a:ext cx="1203262" cy="1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3948" y="2686014"/>
            <a:ext cx="988690" cy="107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9874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/>
          </p:cNvSpPr>
          <p:nvPr>
            <p:ph type="title" idx="4294967295"/>
          </p:nvPr>
        </p:nvSpPr>
        <p:spPr>
          <a:xfrm>
            <a:off x="539750" y="1126158"/>
            <a:ext cx="8064499" cy="430634"/>
          </a:xfrm>
        </p:spPr>
        <p:txBody>
          <a:bodyPr>
            <a:normAutofit/>
          </a:bodyPr>
          <a:lstStyle/>
          <a:p>
            <a:pPr eaLnBrk="1" hangingPunct="1"/>
            <a:r>
              <a:rPr lang="pl-PL" dirty="0" smtClean="0"/>
              <a:t>Po co zlecać obsługę w zakresie odzieży na zewnątrz</a:t>
            </a:r>
            <a:r>
              <a:rPr lang="da-DK" dirty="0" smtClean="0"/>
              <a:t>?</a:t>
            </a: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4932363" y="2420938"/>
            <a:ext cx="3889375" cy="4255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marL="269875" indent="-269875" eaLnBrk="0" hangingPunct="0">
              <a:defRPr>
                <a:solidFill>
                  <a:schemeClr val="accent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accent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accent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accent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accent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spcBef>
                <a:spcPct val="50000"/>
              </a:spcBef>
              <a:buClr>
                <a:schemeClr val="accent2"/>
              </a:buClr>
              <a:defRPr/>
            </a:pPr>
            <a:r>
              <a:rPr lang="pl-PL" sz="1600" b="1" dirty="0" smtClean="0"/>
              <a:t>Korzyści ze współpracy z Berendsen</a:t>
            </a:r>
            <a:endParaRPr lang="en-US" sz="1600" b="1" dirty="0" smtClean="0"/>
          </a:p>
          <a:p>
            <a:pPr marL="285750" indent="-28575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pl-PL" sz="1600" dirty="0" smtClean="0"/>
              <a:t>Oszczędność</a:t>
            </a:r>
            <a:endParaRPr lang="en-US" sz="1600" dirty="0" smtClean="0"/>
          </a:p>
          <a:p>
            <a:pPr marL="285750" indent="-28575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pl-PL" sz="1600" dirty="0" smtClean="0"/>
              <a:t>Lepsze wykorzystanie wewnętrznych zasobów</a:t>
            </a:r>
            <a:endParaRPr lang="en-US" sz="1600" dirty="0" smtClean="0"/>
          </a:p>
          <a:p>
            <a:pPr marL="285750" indent="-28575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pl-PL" sz="1600" dirty="0" smtClean="0"/>
              <a:t>Fachowe doradztwo</a:t>
            </a:r>
            <a:endParaRPr lang="en-US" sz="1600" dirty="0" smtClean="0"/>
          </a:p>
          <a:p>
            <a:pPr marL="285750" indent="-28575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pl-PL" sz="1600" dirty="0" smtClean="0"/>
              <a:t>Ochrona środowiska naturalnego</a:t>
            </a:r>
            <a:endParaRPr lang="en-US" sz="1600" dirty="0" smtClean="0"/>
          </a:p>
          <a:p>
            <a:pPr marL="285750" indent="-28575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pl-PL" sz="1600" dirty="0" smtClean="0"/>
              <a:t>Brak inwestycji w odzież</a:t>
            </a:r>
            <a:endParaRPr lang="en-US" sz="1600" dirty="0" smtClean="0"/>
          </a:p>
          <a:p>
            <a:pPr marL="285750" indent="-28575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pl-PL" sz="1600" dirty="0" smtClean="0"/>
              <a:t>Brak stanów magazynowych odzieży</a:t>
            </a:r>
            <a:endParaRPr lang="en-US" sz="1600" dirty="0" smtClean="0"/>
          </a:p>
          <a:p>
            <a:pPr marL="285750" indent="-28575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pl-PL" sz="1600" dirty="0" smtClean="0"/>
              <a:t>Brak zagubień odzieży</a:t>
            </a:r>
            <a:endParaRPr lang="en-US" sz="1600" dirty="0" smtClean="0"/>
          </a:p>
          <a:p>
            <a:pPr marL="285750" indent="-28575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pl-PL" sz="1600" dirty="0" smtClean="0"/>
              <a:t>Precyzyjna kontrola kosztów</a:t>
            </a:r>
            <a:endParaRPr lang="en-US" sz="1600" dirty="0" smtClean="0"/>
          </a:p>
          <a:p>
            <a:pPr marL="285750" indent="-28575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pl-PL" sz="1600" dirty="0" smtClean="0"/>
              <a:t>Oszczędność czasu</a:t>
            </a:r>
          </a:p>
          <a:p>
            <a:pPr marL="285750" indent="-28575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pl-PL" sz="1600" b="1" dirty="0" smtClean="0">
                <a:solidFill>
                  <a:srgbClr val="003366"/>
                </a:solidFill>
                <a:ea typeface="ＭＳ Ｐゴシック" pitchFamily="34" charset="-128"/>
              </a:rPr>
              <a:t>Bezpieczeństwo </a:t>
            </a:r>
            <a:endParaRPr lang="da-DK" sz="1500" b="1" dirty="0" smtClean="0">
              <a:solidFill>
                <a:srgbClr val="003366"/>
              </a:solidFill>
              <a:ea typeface="ＭＳ Ｐゴシック" pitchFamily="34" charset="-128"/>
            </a:endParaRPr>
          </a:p>
        </p:txBody>
      </p:sp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466724" y="1628800"/>
            <a:ext cx="8137723" cy="83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accent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accent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accent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accent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accent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l-PL" sz="1600" dirty="0" smtClean="0"/>
              <a:t>Powierzając firmie Berendsen wszelkie czynności związane z zakupem, naprawami, praniem i logistyką odzieży, </a:t>
            </a:r>
            <a:r>
              <a:rPr lang="pl-PL" sz="1600" u="sng" dirty="0" smtClean="0"/>
              <a:t>możesz skupić się na tym, w czym jesteś ekspertem – my jesteśmy ekspertami od odzieży</a:t>
            </a:r>
            <a:r>
              <a:rPr lang="en-US" sz="1600" dirty="0" smtClean="0"/>
              <a:t>.</a:t>
            </a:r>
            <a:endParaRPr lang="da-DK" sz="1600" dirty="0">
              <a:solidFill>
                <a:srgbClr val="003366"/>
              </a:solidFill>
              <a:ea typeface="ＭＳ Ｐゴシック" pitchFamily="34" charset="-128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924944"/>
            <a:ext cx="4320480" cy="309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7034887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 idx="4294967295"/>
          </p:nvPr>
        </p:nvSpPr>
        <p:spPr>
          <a:xfrm>
            <a:off x="539750" y="908720"/>
            <a:ext cx="8064499" cy="430634"/>
          </a:xfrm>
        </p:spPr>
        <p:txBody>
          <a:bodyPr/>
          <a:lstStyle/>
          <a:p>
            <a:r>
              <a:rPr lang="pl-PL" dirty="0" smtClean="0"/>
              <a:t>Zaufali nam:</a:t>
            </a:r>
            <a:endParaRPr lang="en-US" dirty="0" smtClean="0"/>
          </a:p>
        </p:txBody>
      </p:sp>
      <p:pic>
        <p:nvPicPr>
          <p:cNvPr id="78853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51200"/>
            <a:ext cx="11239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78854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7973" y="1799112"/>
            <a:ext cx="18097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6" name="Picture 8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6161" y="4059238"/>
            <a:ext cx="18288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7" name="Picture 9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21761"/>
            <a:ext cx="1333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8" name="Picture 10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5536" y="5060156"/>
            <a:ext cx="2068512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9" name="Picture 11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4338" y="2779713"/>
            <a:ext cx="24638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60" name="Picture 1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7598" y="2344738"/>
            <a:ext cx="13239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61" name="Picture 13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7938" y="4987925"/>
            <a:ext cx="24003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62" name="Picture 14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6238" y="5698951"/>
            <a:ext cx="211455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63" name="Picture 15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12111"/>
            <a:ext cx="23241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67" name="Picture 2" descr="https://encrypted-tbn3.google.com/images?q=tbn:ANd9GcSDKrbYawYJCxTDb-ESBFai5XxDSDmTMsfMYaxlaWAZ5cUvHGnS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170" y="3677784"/>
            <a:ext cx="2643188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68" name="Picture 7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0523" y="2044700"/>
            <a:ext cx="272573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Obraz 14" descr="logo curtis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851920" y="261107"/>
            <a:ext cx="2736304" cy="137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0469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3113067"/>
            <a:ext cx="2051349" cy="947547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6549" y="4520255"/>
            <a:ext cx="2675918" cy="2345288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3228844"/>
            <a:ext cx="3600822" cy="2613500"/>
          </a:xfrm>
          <a:prstGeom prst="rect">
            <a:avLst/>
          </a:prstGeom>
        </p:spPr>
      </p:pic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lnSpc>
                <a:spcPts val="900"/>
              </a:lnSpc>
            </a:pPr>
            <a:r>
              <a:rPr lang="en-GB" dirty="0" err="1" smtClean="0"/>
              <a:t>Berendsen</a:t>
            </a:r>
            <a:r>
              <a:rPr lang="en-GB" dirty="0" smtClean="0"/>
              <a:t> </a:t>
            </a:r>
            <a:r>
              <a:rPr lang="pl-PL" dirty="0" err="1" smtClean="0"/>
              <a:t>Textile</a:t>
            </a:r>
            <a:r>
              <a:rPr lang="pl-PL" dirty="0" smtClean="0"/>
              <a:t> Service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BD0A1-DD70-40E7-A7EA-B955BDEB0204}" type="slidenum">
              <a:rPr lang="en-GB" smtClean="0"/>
              <a:pPr/>
              <a:t>35</a:t>
            </a:fld>
            <a:endParaRPr lang="en-GB" dirty="0"/>
          </a:p>
        </p:txBody>
      </p:sp>
      <p:sp>
        <p:nvSpPr>
          <p:cNvPr id="26" name="Title 1"/>
          <p:cNvSpPr>
            <a:spLocks noGrp="1"/>
          </p:cNvSpPr>
          <p:nvPr>
            <p:ph type="title" idx="4294967295"/>
          </p:nvPr>
        </p:nvSpPr>
        <p:spPr>
          <a:xfrm>
            <a:off x="539552" y="954683"/>
            <a:ext cx="8302625" cy="746125"/>
          </a:xfrm>
        </p:spPr>
        <p:txBody>
          <a:bodyPr>
            <a:normAutofit/>
          </a:bodyPr>
          <a:lstStyle/>
          <a:p>
            <a:r>
              <a:rPr lang="pl-PL" dirty="0" smtClean="0"/>
              <a:t>Zaufali nam:</a:t>
            </a:r>
            <a:endParaRPr lang="en-GB" dirty="0">
              <a:latin typeface="+mn-lt"/>
            </a:endParaRPr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8316416" y="6516724"/>
            <a:ext cx="287834" cy="40466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91664E-E0EF-45F9-84EA-9390E1A13639}" type="slidenum">
              <a:rPr lang="en-GB" smtClean="0"/>
              <a:pPr/>
              <a:t>35</a:t>
            </a:fld>
            <a:endParaRPr lang="en-GB"/>
          </a:p>
        </p:txBody>
      </p:sp>
      <p:pic>
        <p:nvPicPr>
          <p:cNvPr id="10" name="Picture 9" descr="genom att klicka här går Du till Volvokoncernens globala webbplats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922" y="2388392"/>
            <a:ext cx="1579566" cy="509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6" descr="Logo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6049" y="2388392"/>
            <a:ext cx="1836321" cy="58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922" y="4213439"/>
            <a:ext cx="2082339" cy="644311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7250" y="2463098"/>
            <a:ext cx="1628800" cy="1628800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385" y="4857750"/>
            <a:ext cx="1644774" cy="1644774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6138" y="1693913"/>
            <a:ext cx="2361853" cy="22196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671628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Zagadka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>
          <a:xfrm>
            <a:off x="539552" y="2132856"/>
            <a:ext cx="8064500" cy="323850"/>
          </a:xfrm>
        </p:spPr>
        <p:txBody>
          <a:bodyPr/>
          <a:lstStyle/>
          <a:p>
            <a:r>
              <a:rPr lang="pl-PL" dirty="0" smtClean="0"/>
              <a:t>Ile czasu potrzeba na ubranie stroju Cleanroom???</a:t>
            </a:r>
            <a:endParaRPr lang="pl-PL" dirty="0"/>
          </a:p>
        </p:txBody>
      </p:sp>
      <p:pic>
        <p:nvPicPr>
          <p:cNvPr id="4" name="Picture 2" descr="http://t3.gstatic.com/images?q=tbn:ANd9GcROZhKlUINQnxTUHxBAEoW7IouOhWCXpIg_4zfl8fVOLGrzfI2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04248" y="1772816"/>
            <a:ext cx="1857375" cy="399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upa 13"/>
          <p:cNvGrpSpPr/>
          <p:nvPr/>
        </p:nvGrpSpPr>
        <p:grpSpPr>
          <a:xfrm>
            <a:off x="971103" y="4725714"/>
            <a:ext cx="4752975" cy="1746250"/>
            <a:chOff x="971103" y="4725714"/>
            <a:chExt cx="4752975" cy="1746250"/>
          </a:xfrm>
        </p:grpSpPr>
        <p:pic>
          <p:nvPicPr>
            <p:cNvPr id="5" name="Picture 6" descr="http://www.bemicron.com/media/images/photos/p_homme-habillage_big.jp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2268091" y="4941614"/>
              <a:ext cx="949325" cy="1511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0" descr="http://www.bemicron.com/media/images/photos/p_tirette_big.jp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3492053" y="4725714"/>
              <a:ext cx="1077913" cy="1738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2" descr="http://www.bemicron.com/media/images/photos/p_depliage_big.jpg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971103" y="4868589"/>
              <a:ext cx="1046163" cy="1595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6" descr="http://www.bemicron.com/media/images/photos/p_homme_big-2.jpg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4716016" y="4797152"/>
              <a:ext cx="1008062" cy="1674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Content Placeholder 3"/>
          <p:cNvSpPr txBox="1">
            <a:spLocks/>
          </p:cNvSpPr>
          <p:nvPr/>
        </p:nvSpPr>
        <p:spPr>
          <a:xfrm>
            <a:off x="467544" y="2636912"/>
            <a:ext cx="5616624" cy="158209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CC83C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pl-PL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BeMicron</a:t>
            </a:r>
            <a:r>
              <a:rPr kumimoji="0" lang="pl-PL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</a:t>
            </a:r>
          </a:p>
          <a:p>
            <a:pPr marL="177800" indent="-177800">
              <a:spcBef>
                <a:spcPct val="20000"/>
              </a:spcBef>
              <a:buClr>
                <a:srgbClr val="8CC83C"/>
              </a:buClr>
              <a:buFont typeface="Arial" pitchFamily="34" charset="0"/>
              <a:buChar char="•"/>
            </a:pPr>
            <a:r>
              <a:rPr lang="pl-PL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Nowość na rynku</a:t>
            </a:r>
          </a:p>
          <a:p>
            <a:pPr marL="177800" indent="-177800">
              <a:spcBef>
                <a:spcPct val="20000"/>
              </a:spcBef>
              <a:buClr>
                <a:srgbClr val="8CC83C"/>
              </a:buClr>
              <a:buFont typeface="Arial" pitchFamily="34" charset="0"/>
              <a:buChar char="•"/>
            </a:pPr>
            <a:r>
              <a:rPr lang="pl-PL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Czas potrzebny na kompletne ubranie – 30 sekund</a:t>
            </a:r>
            <a:endParaRPr lang="en-GB" i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177800" indent="-177800">
              <a:spcBef>
                <a:spcPct val="20000"/>
              </a:spcBef>
              <a:buClr>
                <a:srgbClr val="8CC83C"/>
              </a:buClr>
              <a:buFont typeface="Arial" pitchFamily="34" charset="0"/>
              <a:buChar char="•"/>
            </a:pPr>
            <a:r>
              <a:rPr lang="pl-PL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Ochrona stref kontrolowanych przed zanieczyszczeniami pochodzącymi od człowieka</a:t>
            </a:r>
            <a:endParaRPr lang="en-GB" i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Bez tytuł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124744"/>
            <a:ext cx="8077990" cy="4968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395536" y="1556792"/>
            <a:ext cx="7704856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  <a:buClr>
                <a:schemeClr val="accent2"/>
              </a:buClr>
            </a:pPr>
            <a:r>
              <a:rPr lang="pl-PL" sz="6000" b="1" dirty="0" smtClean="0">
                <a:solidFill>
                  <a:schemeClr val="tx2"/>
                </a:solidFill>
                <a:hlinkClick r:id="rId2"/>
              </a:rPr>
              <a:t>Zapraszamy do współpracy.</a:t>
            </a:r>
            <a:endParaRPr lang="pl-PL" sz="6000" b="1" dirty="0" smtClean="0">
              <a:solidFill>
                <a:schemeClr val="tx2"/>
              </a:solidFill>
            </a:endParaRPr>
          </a:p>
        </p:txBody>
      </p:sp>
      <p:pic>
        <p:nvPicPr>
          <p:cNvPr id="80899" name="Picture 3" descr="C:\Users\lukasz.neumann\Downloads\berendsen_vision_long_cmyk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875" y="4506088"/>
            <a:ext cx="9000000" cy="22497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266799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dirty="0" smtClean="0"/>
              <a:t>Co to jest </a:t>
            </a:r>
            <a:r>
              <a:rPr lang="pl-PL" dirty="0" err="1" smtClean="0"/>
              <a:t>Cleanroom</a:t>
            </a:r>
            <a:endParaRPr lang="da-DK" dirty="0" smtClean="0"/>
          </a:p>
        </p:txBody>
      </p:sp>
      <p:sp>
        <p:nvSpPr>
          <p:cNvPr id="12292" name="Rectangle 3"/>
          <p:cNvSpPr>
            <a:spLocks noGrp="1"/>
          </p:cNvSpPr>
          <p:nvPr>
            <p:ph type="body" idx="4294967295"/>
          </p:nvPr>
        </p:nvSpPr>
        <p:spPr>
          <a:xfrm>
            <a:off x="539750" y="2054225"/>
            <a:ext cx="8280722" cy="429101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l-PL" sz="2000" b="1" dirty="0" err="1" smtClean="0"/>
              <a:t>Cleanroom</a:t>
            </a:r>
            <a:r>
              <a:rPr lang="pl-PL" sz="2000" dirty="0" smtClean="0"/>
              <a:t> jest to rodzaj pomieszczenia o kontrolowanych parametrach środowiskowych w szczególności zanieczyszczeń typu: pył, kurz, bakterie, opary chemiczne, itp.</a:t>
            </a:r>
          </a:p>
          <a:p>
            <a:pPr algn="just">
              <a:lnSpc>
                <a:spcPct val="150000"/>
              </a:lnSpc>
            </a:pPr>
            <a:endParaRPr lang="pl-PL" sz="2000" dirty="0" smtClean="0"/>
          </a:p>
          <a:p>
            <a:pPr algn="just">
              <a:lnSpc>
                <a:spcPct val="150000"/>
              </a:lnSpc>
            </a:pPr>
            <a:r>
              <a:rPr lang="pl-PL" sz="2000" dirty="0" smtClean="0"/>
              <a:t>W zależności od </a:t>
            </a:r>
            <a:r>
              <a:rPr lang="pl-PL" sz="2000" b="1" dirty="0" smtClean="0"/>
              <a:t>wymaganej czystości </a:t>
            </a:r>
            <a:r>
              <a:rPr lang="pl-PL" sz="2000" dirty="0" smtClean="0"/>
              <a:t>atmosferycznej pomieszczenia </a:t>
            </a:r>
            <a:r>
              <a:rPr lang="pl-PL" sz="2000" dirty="0" err="1" smtClean="0"/>
              <a:t>cleanroom</a:t>
            </a:r>
            <a:r>
              <a:rPr lang="pl-PL" sz="2000" dirty="0" smtClean="0"/>
              <a:t> dzielone są na </a:t>
            </a:r>
            <a:r>
              <a:rPr lang="pl-PL" sz="2000" b="1" dirty="0" smtClean="0"/>
              <a:t>klasy</a:t>
            </a:r>
            <a:r>
              <a:rPr lang="pl-PL" sz="2000" dirty="0" smtClean="0"/>
              <a:t>, w których definiuje się ilość i rozmiar zanieczyszczeń na metr sześcienny atmosfery.</a:t>
            </a:r>
          </a:p>
          <a:p>
            <a:pPr marL="273050" lvl="1" indent="-273050" eaLnBrk="1" hangingPunct="1">
              <a:buNone/>
            </a:pPr>
            <a:endParaRPr lang="da-DK" dirty="0" smtClean="0"/>
          </a:p>
          <a:p>
            <a:pPr marL="273050" lvl="1" indent="-273050" eaLnBrk="1" hangingPunct="1"/>
            <a:endParaRPr lang="da-DK" dirty="0" smtClean="0"/>
          </a:p>
          <a:p>
            <a:pPr marL="0" indent="0" eaLnBrk="1" hangingPunct="1"/>
            <a:endParaRPr lang="da-DK" dirty="0" smtClean="0"/>
          </a:p>
        </p:txBody>
      </p:sp>
    </p:spTree>
    <p:extLst>
      <p:ext uri="{BB962C8B-B14F-4D97-AF65-F5344CB8AC3E}">
        <p14:creationId xmlns="" xmlns:p14="http://schemas.microsoft.com/office/powerpoint/2010/main" val="40896564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Rodzaje pralni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2463164821"/>
              </p:ext>
            </p:extLst>
          </p:nvPr>
        </p:nvGraphicFramePr>
        <p:xfrm>
          <a:off x="539552" y="1772816"/>
          <a:ext cx="820891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21387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758082"/>
            <a:ext cx="3430588" cy="333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86831636"/>
              </p:ext>
            </p:extLst>
          </p:nvPr>
        </p:nvGraphicFramePr>
        <p:xfrm>
          <a:off x="2366963" y="1746698"/>
          <a:ext cx="1268412" cy="371604"/>
        </p:xfrm>
        <a:graphic>
          <a:graphicData uri="http://schemas.openxmlformats.org/drawingml/2006/table">
            <a:tbl>
              <a:tblPr firstRow="1" bandRow="1"/>
              <a:tblGrid>
                <a:gridCol w="1268412"/>
              </a:tblGrid>
              <a:tr h="213231">
                <a:tc>
                  <a:txBody>
                    <a:bodyPr/>
                    <a:lstStyle/>
                    <a:p>
                      <a:pPr marL="190500" indent="0">
                        <a:lnSpc>
                          <a:spcPct val="100000"/>
                        </a:lnSpc>
                      </a:pPr>
                      <a:r>
                        <a:rPr lang="en-GB" sz="1400" b="0" spc="-100" baseline="0" dirty="0" err="1" smtClean="0">
                          <a:solidFill>
                            <a:srgbClr val="003366"/>
                          </a:solidFill>
                        </a:rPr>
                        <a:t>Hol</a:t>
                      </a:r>
                      <a:r>
                        <a:rPr lang="pl-PL" sz="1400" b="0" spc="-100" baseline="0" dirty="0" err="1" smtClean="0">
                          <a:solidFill>
                            <a:srgbClr val="003366"/>
                          </a:solidFill>
                        </a:rPr>
                        <a:t>andia</a:t>
                      </a:r>
                      <a:endParaRPr lang="en-GB" sz="1400" b="0" spc="-100" baseline="0" dirty="0">
                        <a:solidFill>
                          <a:srgbClr val="003366"/>
                        </a:solidFill>
                      </a:endParaRPr>
                    </a:p>
                  </a:txBody>
                  <a:tcPr marL="0" marR="35999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82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800" spc="-40" dirty="0" err="1" smtClean="0">
                          <a:solidFill>
                            <a:srgbClr val="003366"/>
                          </a:solidFill>
                        </a:rPr>
                        <a:t>Bolsward</a:t>
                      </a:r>
                      <a:endParaRPr lang="en-GB" sz="800" spc="-40" dirty="0">
                        <a:solidFill>
                          <a:srgbClr val="003366"/>
                        </a:solidFill>
                      </a:endParaRPr>
                    </a:p>
                  </a:txBody>
                  <a:tcPr marL="0" marR="35999" marT="14391" marB="1439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29934121"/>
              </p:ext>
            </p:extLst>
          </p:nvPr>
        </p:nvGraphicFramePr>
        <p:xfrm>
          <a:off x="2370138" y="2264223"/>
          <a:ext cx="1268412" cy="371604"/>
        </p:xfrm>
        <a:graphic>
          <a:graphicData uri="http://schemas.openxmlformats.org/drawingml/2006/table">
            <a:tbl>
              <a:tblPr firstRow="1" bandRow="1"/>
              <a:tblGrid>
                <a:gridCol w="1268412"/>
              </a:tblGrid>
              <a:tr h="213231">
                <a:tc>
                  <a:txBody>
                    <a:bodyPr/>
                    <a:lstStyle/>
                    <a:p>
                      <a:pPr marL="190500" indent="0">
                        <a:lnSpc>
                          <a:spcPct val="100000"/>
                        </a:lnSpc>
                      </a:pPr>
                      <a:r>
                        <a:rPr lang="en-GB" sz="1400" b="0" spc="-100" baseline="0" dirty="0" smtClean="0">
                          <a:solidFill>
                            <a:srgbClr val="003366"/>
                          </a:solidFill>
                        </a:rPr>
                        <a:t>D</a:t>
                      </a:r>
                      <a:r>
                        <a:rPr lang="pl-PL" sz="1400" b="0" spc="-100" baseline="0" dirty="0" err="1" smtClean="0">
                          <a:solidFill>
                            <a:srgbClr val="003366"/>
                          </a:solidFill>
                        </a:rPr>
                        <a:t>ania</a:t>
                      </a:r>
                      <a:endParaRPr lang="en-GB" sz="1400" b="0" spc="-100" baseline="0" dirty="0">
                        <a:solidFill>
                          <a:srgbClr val="003366"/>
                        </a:solidFill>
                      </a:endParaRPr>
                    </a:p>
                  </a:txBody>
                  <a:tcPr marL="0" marR="35999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82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800" spc="-40" dirty="0" err="1" smtClean="0">
                          <a:solidFill>
                            <a:srgbClr val="003366"/>
                          </a:solidFill>
                        </a:rPr>
                        <a:t>Holbæk</a:t>
                      </a:r>
                      <a:endParaRPr lang="en-GB" sz="800" spc="-40" dirty="0">
                        <a:solidFill>
                          <a:srgbClr val="003366"/>
                        </a:solidFill>
                      </a:endParaRPr>
                    </a:p>
                  </a:txBody>
                  <a:tcPr marL="0" marR="35999" marT="14391" marB="1439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91204735"/>
              </p:ext>
            </p:extLst>
          </p:nvPr>
        </p:nvGraphicFramePr>
        <p:xfrm>
          <a:off x="2357438" y="2751585"/>
          <a:ext cx="1268412" cy="371604"/>
        </p:xfrm>
        <a:graphic>
          <a:graphicData uri="http://schemas.openxmlformats.org/drawingml/2006/table">
            <a:tbl>
              <a:tblPr firstRow="1" bandRow="1"/>
              <a:tblGrid>
                <a:gridCol w="1268412"/>
              </a:tblGrid>
              <a:tr h="213231">
                <a:tc>
                  <a:txBody>
                    <a:bodyPr/>
                    <a:lstStyle/>
                    <a:p>
                      <a:pPr marL="190500" indent="0">
                        <a:lnSpc>
                          <a:spcPct val="100000"/>
                        </a:lnSpc>
                      </a:pPr>
                      <a:r>
                        <a:rPr lang="en-GB" sz="1400" b="0" spc="-100" baseline="0" dirty="0" smtClean="0">
                          <a:solidFill>
                            <a:srgbClr val="003366"/>
                          </a:solidFill>
                        </a:rPr>
                        <a:t>S</a:t>
                      </a:r>
                      <a:r>
                        <a:rPr lang="pl-PL" sz="1400" b="0" spc="-100" baseline="0" dirty="0" err="1" smtClean="0">
                          <a:solidFill>
                            <a:srgbClr val="003366"/>
                          </a:solidFill>
                        </a:rPr>
                        <a:t>zwecja</a:t>
                      </a:r>
                      <a:endParaRPr lang="en-GB" sz="1400" b="0" spc="-100" baseline="0" dirty="0">
                        <a:solidFill>
                          <a:srgbClr val="003366"/>
                        </a:solidFill>
                      </a:endParaRPr>
                    </a:p>
                  </a:txBody>
                  <a:tcPr marL="0" marR="35999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82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spc="-40" dirty="0" err="1" smtClean="0">
                          <a:solidFill>
                            <a:srgbClr val="003366"/>
                          </a:solidFill>
                        </a:rPr>
                        <a:t>Nyköping</a:t>
                      </a:r>
                      <a:r>
                        <a:rPr lang="en-GB" sz="800" spc="-40" dirty="0" smtClean="0">
                          <a:solidFill>
                            <a:srgbClr val="003366"/>
                          </a:solidFill>
                        </a:rPr>
                        <a:t> RR</a:t>
                      </a:r>
                    </a:p>
                  </a:txBody>
                  <a:tcPr marL="0" marR="35999" marT="14391" marB="1439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/>
              <a:t>Pralnie Cleanroom w Europie</a:t>
            </a:r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2357438" y="1778448"/>
            <a:ext cx="158750" cy="16033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/>
              <a:t>1</a:t>
            </a:r>
          </a:p>
        </p:txBody>
      </p:sp>
      <p:sp>
        <p:nvSpPr>
          <p:cNvPr id="11" name="Oval 10"/>
          <p:cNvSpPr/>
          <p:nvPr/>
        </p:nvSpPr>
        <p:spPr>
          <a:xfrm>
            <a:off x="2357438" y="2289623"/>
            <a:ext cx="158750" cy="16033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/>
              <a:t>2</a:t>
            </a:r>
          </a:p>
        </p:txBody>
      </p:sp>
      <p:sp>
        <p:nvSpPr>
          <p:cNvPr id="12" name="Oval 11"/>
          <p:cNvSpPr/>
          <p:nvPr/>
        </p:nvSpPr>
        <p:spPr>
          <a:xfrm>
            <a:off x="2357438" y="2784923"/>
            <a:ext cx="158750" cy="15875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/>
              <a:t>3</a:t>
            </a:r>
          </a:p>
        </p:txBody>
      </p:sp>
      <p:sp>
        <p:nvSpPr>
          <p:cNvPr id="32" name="Oval 31"/>
          <p:cNvSpPr/>
          <p:nvPr/>
        </p:nvSpPr>
        <p:spPr>
          <a:xfrm>
            <a:off x="6853238" y="5059810"/>
            <a:ext cx="158750" cy="16033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1</a:t>
            </a:r>
          </a:p>
        </p:txBody>
      </p:sp>
      <p:sp>
        <p:nvSpPr>
          <p:cNvPr id="34" name="Oval 33"/>
          <p:cNvSpPr/>
          <p:nvPr/>
        </p:nvSpPr>
        <p:spPr>
          <a:xfrm>
            <a:off x="7280275" y="4696273"/>
            <a:ext cx="160338" cy="16033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2</a:t>
            </a:r>
          </a:p>
        </p:txBody>
      </p:sp>
      <p:sp>
        <p:nvSpPr>
          <p:cNvPr id="36" name="Oval 35"/>
          <p:cNvSpPr/>
          <p:nvPr/>
        </p:nvSpPr>
        <p:spPr>
          <a:xfrm>
            <a:off x="7678738" y="4399410"/>
            <a:ext cx="160337" cy="16033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3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5469417"/>
              </p:ext>
            </p:extLst>
          </p:nvPr>
        </p:nvGraphicFramePr>
        <p:xfrm>
          <a:off x="492125" y="1800673"/>
          <a:ext cx="1808163" cy="2316738"/>
        </p:xfrm>
        <a:graphic>
          <a:graphicData uri="http://schemas.openxmlformats.org/drawingml/2006/table">
            <a:tbl>
              <a:tblPr firstRow="1" bandRow="1"/>
              <a:tblGrid>
                <a:gridCol w="1808163"/>
              </a:tblGrid>
              <a:tr h="5487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800" b="1" spc="-500" baseline="0" dirty="0" smtClean="0">
                          <a:solidFill>
                            <a:srgbClr val="8CC83C"/>
                          </a:solidFill>
                        </a:rPr>
                        <a:t>7</a:t>
                      </a:r>
                      <a:endParaRPr lang="en-GB" sz="4800" b="1" kern="1200" spc="-500" baseline="0" dirty="0" smtClean="0">
                        <a:solidFill>
                          <a:srgbClr val="8CC83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33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400" spc="-80" baseline="0" dirty="0" smtClean="0">
                          <a:solidFill>
                            <a:srgbClr val="003366"/>
                          </a:solidFill>
                        </a:rPr>
                        <a:t>Krajów</a:t>
                      </a:r>
                      <a:endParaRPr lang="en-GB" sz="1400" spc="-80" baseline="0" dirty="0">
                        <a:solidFill>
                          <a:srgbClr val="00336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46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1200" spc="-80" baseline="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87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800" b="1" kern="1200" spc="-500" baseline="0" dirty="0" smtClean="0">
                          <a:solidFill>
                            <a:srgbClr val="8CC83C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0" marR="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33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spc="-80" baseline="0" dirty="0" smtClean="0">
                          <a:solidFill>
                            <a:srgbClr val="003366"/>
                          </a:solidFill>
                        </a:rPr>
                        <a:t>Wyspecjalizowanych pralni</a:t>
                      </a:r>
                      <a:endParaRPr lang="en-GB" sz="1400" spc="-80" baseline="0" dirty="0" smtClean="0">
                        <a:solidFill>
                          <a:srgbClr val="003366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29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kern="1200" spc="-80" baseline="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33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1400" spc="-80" baseline="0" dirty="0">
                        <a:solidFill>
                          <a:schemeClr val="accent3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31800" y="1700808"/>
            <a:ext cx="8294688" cy="4392488"/>
          </a:xfrm>
          <a:prstGeom prst="rect">
            <a:avLst/>
          </a:prstGeom>
          <a:noFill/>
          <a:ln w="6350">
            <a:solidFill>
              <a:srgbClr val="B1B3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13315032"/>
              </p:ext>
            </p:extLst>
          </p:nvPr>
        </p:nvGraphicFramePr>
        <p:xfrm>
          <a:off x="2339975" y="3770760"/>
          <a:ext cx="1268413" cy="371604"/>
        </p:xfrm>
        <a:graphic>
          <a:graphicData uri="http://schemas.openxmlformats.org/drawingml/2006/table">
            <a:tbl>
              <a:tblPr firstRow="1" bandRow="1"/>
              <a:tblGrid>
                <a:gridCol w="1268413"/>
              </a:tblGrid>
              <a:tr h="213231">
                <a:tc>
                  <a:txBody>
                    <a:bodyPr/>
                    <a:lstStyle/>
                    <a:p>
                      <a:pPr marL="190500" indent="0">
                        <a:lnSpc>
                          <a:spcPct val="100000"/>
                        </a:lnSpc>
                      </a:pPr>
                      <a:r>
                        <a:rPr lang="pl-PL" sz="1400" b="0" spc="-100" baseline="0" dirty="0" smtClean="0">
                          <a:solidFill>
                            <a:srgbClr val="003366"/>
                          </a:solidFill>
                        </a:rPr>
                        <a:t>Niemcy</a:t>
                      </a:r>
                      <a:endParaRPr lang="en-GB" sz="1400" b="0" spc="-100" baseline="0" dirty="0">
                        <a:solidFill>
                          <a:srgbClr val="003366"/>
                        </a:solidFill>
                      </a:endParaRPr>
                    </a:p>
                  </a:txBody>
                  <a:tcPr marL="0" marR="35999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82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spc="-40" dirty="0" smtClean="0">
                          <a:solidFill>
                            <a:srgbClr val="003366"/>
                          </a:solidFill>
                        </a:rPr>
                        <a:t>Bad</a:t>
                      </a:r>
                      <a:r>
                        <a:rPr lang="en-GB" sz="800" spc="-40" baseline="0" dirty="0" smtClean="0">
                          <a:solidFill>
                            <a:srgbClr val="003366"/>
                          </a:solidFill>
                        </a:rPr>
                        <a:t> </a:t>
                      </a:r>
                      <a:r>
                        <a:rPr lang="en-GB" sz="800" spc="-40" baseline="0" dirty="0" err="1" smtClean="0">
                          <a:solidFill>
                            <a:srgbClr val="003366"/>
                          </a:solidFill>
                        </a:rPr>
                        <a:t>Windsheim</a:t>
                      </a:r>
                      <a:endParaRPr lang="en-GB" sz="800" spc="-40" dirty="0" smtClean="0">
                        <a:solidFill>
                          <a:srgbClr val="003366"/>
                        </a:solidFill>
                      </a:endParaRPr>
                    </a:p>
                  </a:txBody>
                  <a:tcPr marL="0" marR="35999" marT="14391" marB="1439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98541917"/>
              </p:ext>
            </p:extLst>
          </p:nvPr>
        </p:nvGraphicFramePr>
        <p:xfrm>
          <a:off x="2339975" y="4270823"/>
          <a:ext cx="1268413" cy="371604"/>
        </p:xfrm>
        <a:graphic>
          <a:graphicData uri="http://schemas.openxmlformats.org/drawingml/2006/table">
            <a:tbl>
              <a:tblPr firstRow="1" bandRow="1"/>
              <a:tblGrid>
                <a:gridCol w="1268413"/>
              </a:tblGrid>
              <a:tr h="213231">
                <a:tc>
                  <a:txBody>
                    <a:bodyPr/>
                    <a:lstStyle/>
                    <a:p>
                      <a:pPr marL="190500" indent="0">
                        <a:lnSpc>
                          <a:spcPct val="100000"/>
                        </a:lnSpc>
                      </a:pPr>
                      <a:r>
                        <a:rPr lang="en-GB" sz="1400" b="0" spc="-100" baseline="0" dirty="0" err="1" smtClean="0">
                          <a:solidFill>
                            <a:srgbClr val="003366"/>
                          </a:solidFill>
                        </a:rPr>
                        <a:t>Pol</a:t>
                      </a:r>
                      <a:r>
                        <a:rPr lang="pl-PL" sz="1400" b="0" spc="-100" baseline="0" dirty="0" err="1" smtClean="0">
                          <a:solidFill>
                            <a:srgbClr val="003366"/>
                          </a:solidFill>
                        </a:rPr>
                        <a:t>ska</a:t>
                      </a:r>
                      <a:endParaRPr lang="en-GB" sz="1400" b="0" spc="-100" baseline="0" dirty="0">
                        <a:solidFill>
                          <a:srgbClr val="003366"/>
                        </a:solidFill>
                      </a:endParaRPr>
                    </a:p>
                  </a:txBody>
                  <a:tcPr marL="0" marR="35999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82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800" spc="-40" dirty="0" smtClean="0">
                          <a:solidFill>
                            <a:srgbClr val="003366"/>
                          </a:solidFill>
                        </a:rPr>
                        <a:t>Szamotuły koło </a:t>
                      </a:r>
                      <a:r>
                        <a:rPr lang="en-GB" sz="800" spc="-40" dirty="0" smtClean="0">
                          <a:solidFill>
                            <a:srgbClr val="003366"/>
                          </a:solidFill>
                        </a:rPr>
                        <a:t>Poznan</a:t>
                      </a:r>
                      <a:r>
                        <a:rPr lang="pl-PL" sz="800" spc="-40" dirty="0" err="1" smtClean="0">
                          <a:solidFill>
                            <a:srgbClr val="003366"/>
                          </a:solidFill>
                        </a:rPr>
                        <a:t>ia</a:t>
                      </a:r>
                      <a:endParaRPr lang="en-GB" sz="800" spc="-40" dirty="0" smtClean="0">
                        <a:solidFill>
                          <a:srgbClr val="003366"/>
                        </a:solidFill>
                      </a:endParaRPr>
                    </a:p>
                  </a:txBody>
                  <a:tcPr marL="0" marR="35999" marT="14391" marB="1439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60058131"/>
              </p:ext>
            </p:extLst>
          </p:nvPr>
        </p:nvGraphicFramePr>
        <p:xfrm>
          <a:off x="2339975" y="4772473"/>
          <a:ext cx="1268413" cy="371604"/>
        </p:xfrm>
        <a:graphic>
          <a:graphicData uri="http://schemas.openxmlformats.org/drawingml/2006/table">
            <a:tbl>
              <a:tblPr firstRow="1" bandRow="1"/>
              <a:tblGrid>
                <a:gridCol w="1268413"/>
              </a:tblGrid>
              <a:tr h="213231">
                <a:tc>
                  <a:txBody>
                    <a:bodyPr/>
                    <a:lstStyle/>
                    <a:p>
                      <a:pPr marL="190500" indent="0">
                        <a:lnSpc>
                          <a:spcPct val="100000"/>
                        </a:lnSpc>
                      </a:pPr>
                      <a:r>
                        <a:rPr lang="en-GB" sz="1400" b="0" spc="-100" baseline="0" dirty="0" err="1" smtClean="0">
                          <a:solidFill>
                            <a:srgbClr val="003366"/>
                          </a:solidFill>
                        </a:rPr>
                        <a:t>Ir</a:t>
                      </a:r>
                      <a:r>
                        <a:rPr lang="pl-PL" sz="1400" b="0" spc="-100" baseline="0" dirty="0" err="1" smtClean="0">
                          <a:solidFill>
                            <a:srgbClr val="003366"/>
                          </a:solidFill>
                        </a:rPr>
                        <a:t>landia</a:t>
                      </a:r>
                      <a:endParaRPr lang="en-GB" sz="1400" b="0" spc="-100" baseline="0" dirty="0">
                        <a:solidFill>
                          <a:srgbClr val="003366"/>
                        </a:solidFill>
                      </a:endParaRPr>
                    </a:p>
                  </a:txBody>
                  <a:tcPr marL="0" marR="35999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82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spc="-40" dirty="0" smtClean="0">
                          <a:solidFill>
                            <a:srgbClr val="003366"/>
                          </a:solidFill>
                        </a:rPr>
                        <a:t>Cork</a:t>
                      </a:r>
                    </a:p>
                  </a:txBody>
                  <a:tcPr marL="0" marR="35999" marT="14391" marB="1439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17964103"/>
              </p:ext>
            </p:extLst>
          </p:nvPr>
        </p:nvGraphicFramePr>
        <p:xfrm>
          <a:off x="2355850" y="3270698"/>
          <a:ext cx="1268413" cy="371604"/>
        </p:xfrm>
        <a:graphic>
          <a:graphicData uri="http://schemas.openxmlformats.org/drawingml/2006/table">
            <a:tbl>
              <a:tblPr firstRow="1" bandRow="1"/>
              <a:tblGrid>
                <a:gridCol w="1268413"/>
              </a:tblGrid>
              <a:tr h="213231">
                <a:tc>
                  <a:txBody>
                    <a:bodyPr/>
                    <a:lstStyle/>
                    <a:p>
                      <a:pPr marL="190500" indent="0">
                        <a:lnSpc>
                          <a:spcPct val="100000"/>
                        </a:lnSpc>
                      </a:pPr>
                      <a:r>
                        <a:rPr lang="en-GB" sz="1400" b="0" spc="-100" baseline="0" dirty="0" err="1" smtClean="0">
                          <a:solidFill>
                            <a:srgbClr val="003366"/>
                          </a:solidFill>
                        </a:rPr>
                        <a:t>Norw</a:t>
                      </a:r>
                      <a:r>
                        <a:rPr lang="pl-PL" sz="1400" b="0" spc="-100" baseline="0" dirty="0" err="1" smtClean="0">
                          <a:solidFill>
                            <a:srgbClr val="003366"/>
                          </a:solidFill>
                        </a:rPr>
                        <a:t>egia</a:t>
                      </a:r>
                      <a:endParaRPr lang="en-GB" sz="1400" b="0" spc="-100" baseline="0" dirty="0">
                        <a:solidFill>
                          <a:srgbClr val="003366"/>
                        </a:solidFill>
                      </a:endParaRPr>
                    </a:p>
                  </a:txBody>
                  <a:tcPr marL="0" marR="35999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82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spc="-40" dirty="0" smtClean="0">
                          <a:solidFill>
                            <a:srgbClr val="003366"/>
                          </a:solidFill>
                        </a:rPr>
                        <a:t>Oslo</a:t>
                      </a:r>
                    </a:p>
                  </a:txBody>
                  <a:tcPr marL="0" marR="35999" marT="14391" marB="1439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4" name="Oval 23"/>
          <p:cNvSpPr/>
          <p:nvPr/>
        </p:nvSpPr>
        <p:spPr>
          <a:xfrm>
            <a:off x="2357438" y="3294510"/>
            <a:ext cx="158750" cy="16033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/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2357438" y="3802510"/>
            <a:ext cx="158750" cy="16033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/>
              <a:t>5</a:t>
            </a:r>
          </a:p>
        </p:txBody>
      </p:sp>
      <p:sp>
        <p:nvSpPr>
          <p:cNvPr id="26" name="Oval 25"/>
          <p:cNvSpPr/>
          <p:nvPr/>
        </p:nvSpPr>
        <p:spPr>
          <a:xfrm>
            <a:off x="2357438" y="4296223"/>
            <a:ext cx="158750" cy="16033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/>
              <a:t>6</a:t>
            </a:r>
          </a:p>
        </p:txBody>
      </p:sp>
      <p:sp>
        <p:nvSpPr>
          <p:cNvPr id="27" name="Oval 26"/>
          <p:cNvSpPr/>
          <p:nvPr/>
        </p:nvSpPr>
        <p:spPr>
          <a:xfrm>
            <a:off x="2357438" y="4791523"/>
            <a:ext cx="158750" cy="16033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/>
              <a:t>7</a:t>
            </a:r>
          </a:p>
        </p:txBody>
      </p:sp>
      <p:sp>
        <p:nvSpPr>
          <p:cNvPr id="28" name="Oval 27"/>
          <p:cNvSpPr/>
          <p:nvPr/>
        </p:nvSpPr>
        <p:spPr>
          <a:xfrm>
            <a:off x="7235825" y="5289998"/>
            <a:ext cx="158750" cy="16033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5</a:t>
            </a:r>
          </a:p>
        </p:txBody>
      </p:sp>
      <p:sp>
        <p:nvSpPr>
          <p:cNvPr id="29" name="Oval 28"/>
          <p:cNvSpPr/>
          <p:nvPr/>
        </p:nvSpPr>
        <p:spPr>
          <a:xfrm>
            <a:off x="5940425" y="4777235"/>
            <a:ext cx="158750" cy="15875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7</a:t>
            </a:r>
          </a:p>
        </p:txBody>
      </p:sp>
      <p:sp>
        <p:nvSpPr>
          <p:cNvPr id="30" name="Oval 29"/>
          <p:cNvSpPr/>
          <p:nvPr/>
        </p:nvSpPr>
        <p:spPr>
          <a:xfrm>
            <a:off x="7956550" y="5224910"/>
            <a:ext cx="158750" cy="16033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6</a:t>
            </a:r>
          </a:p>
        </p:txBody>
      </p:sp>
      <p:sp>
        <p:nvSpPr>
          <p:cNvPr id="31" name="Oval 30"/>
          <p:cNvSpPr/>
          <p:nvPr/>
        </p:nvSpPr>
        <p:spPr>
          <a:xfrm>
            <a:off x="7200900" y="4048573"/>
            <a:ext cx="160338" cy="15875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285172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882" y="1273986"/>
            <a:ext cx="7469930" cy="48193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980728"/>
            <a:ext cx="8064499" cy="430634"/>
          </a:xfrm>
        </p:spPr>
        <p:txBody>
          <a:bodyPr/>
          <a:lstStyle/>
          <a:p>
            <a:r>
              <a:rPr lang="pl-PL" dirty="0" smtClean="0"/>
              <a:t>Berendsen Polska w liczbach</a:t>
            </a:r>
            <a:r>
              <a:rPr lang="en-GB" dirty="0" smtClean="0"/>
              <a:t>…</a:t>
            </a: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73979646"/>
              </p:ext>
            </p:extLst>
          </p:nvPr>
        </p:nvGraphicFramePr>
        <p:xfrm>
          <a:off x="416872" y="2134758"/>
          <a:ext cx="4046708" cy="3031560"/>
        </p:xfrm>
        <a:graphic>
          <a:graphicData uri="http://schemas.openxmlformats.org/drawingml/2006/table">
            <a:tbl>
              <a:tblPr firstRow="1" bandRow="1"/>
              <a:tblGrid>
                <a:gridCol w="1383353"/>
                <a:gridCol w="2663355"/>
              </a:tblGrid>
              <a:tr h="2648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1800" b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0" marR="36000" marT="7200" marB="72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800" b="0" spc="-150" baseline="0" dirty="0" smtClean="0">
                          <a:solidFill>
                            <a:schemeClr val="tx2"/>
                          </a:solidFill>
                          <a:latin typeface="+mj-lt"/>
                        </a:rPr>
                        <a:t>180 000</a:t>
                      </a:r>
                      <a:endParaRPr lang="en-GB" sz="1800" b="0" spc="-150" baseline="0" dirty="0" smtClean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0" marR="36000" marT="7200" marB="72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62122">
                <a:tc>
                  <a:txBody>
                    <a:bodyPr/>
                    <a:lstStyle/>
                    <a:p>
                      <a:pPr marL="176213" indent="-176213">
                        <a:lnSpc>
                          <a:spcPct val="100000"/>
                        </a:lnSpc>
                        <a:buClr>
                          <a:schemeClr val="tx1"/>
                        </a:buClr>
                        <a:buFont typeface="Arial" pitchFamily="34" charset="0"/>
                        <a:buChar char="•"/>
                      </a:pPr>
                      <a:endParaRPr lang="en-GB" sz="4500" dirty="0">
                        <a:solidFill>
                          <a:schemeClr val="tx2"/>
                        </a:solidFill>
                      </a:endParaRPr>
                    </a:p>
                  </a:txBody>
                  <a:tcPr marL="0" marR="36000" marT="18000" marB="1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Clr>
                          <a:schemeClr val="tx1"/>
                        </a:buClr>
                        <a:buFont typeface="Arial" pitchFamily="34" charset="0"/>
                        <a:buNone/>
                      </a:pPr>
                      <a:r>
                        <a:rPr lang="pl-PL" sz="1200" dirty="0" smtClean="0">
                          <a:solidFill>
                            <a:schemeClr val="tx2"/>
                          </a:solidFill>
                        </a:rPr>
                        <a:t>pracowników ubranych w naszą odzież roboczą</a:t>
                      </a:r>
                      <a:endParaRPr lang="en-GB" sz="1200" dirty="0">
                        <a:solidFill>
                          <a:schemeClr val="tx2"/>
                        </a:solidFill>
                      </a:endParaRPr>
                    </a:p>
                  </a:txBody>
                  <a:tcPr marL="0" marR="36000" marT="18000" marB="1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4849">
                <a:tc>
                  <a:txBody>
                    <a:bodyPr/>
                    <a:lstStyle/>
                    <a:p>
                      <a:pPr marL="0" indent="-176213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tx1"/>
                        </a:buClr>
                        <a:buFont typeface="Arial" pitchFamily="34" charset="0"/>
                        <a:buChar char="•"/>
                      </a:pPr>
                      <a:endParaRPr lang="en-GB" sz="1800" b="0" kern="1200" dirty="0">
                        <a:solidFill>
                          <a:schemeClr val="tx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36000" marT="7200" marB="72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tx1"/>
                        </a:buClr>
                        <a:buFont typeface="Arial" pitchFamily="34" charset="0"/>
                        <a:buNone/>
                      </a:pPr>
                      <a:r>
                        <a:rPr lang="pl-PL" sz="1800" b="0" kern="1200" spc="-150" baseline="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12 000</a:t>
                      </a:r>
                      <a:endParaRPr lang="en-GB" sz="1800" b="0" kern="1200" spc="-150" baseline="0" dirty="0">
                        <a:solidFill>
                          <a:schemeClr val="tx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36000" marT="7200" marB="72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62122">
                <a:tc>
                  <a:txBody>
                    <a:bodyPr/>
                    <a:lstStyle/>
                    <a:p>
                      <a:pPr marL="176213" indent="-176213">
                        <a:lnSpc>
                          <a:spcPct val="100000"/>
                        </a:lnSpc>
                        <a:buClr>
                          <a:schemeClr val="tx1"/>
                        </a:buClr>
                        <a:buFont typeface="Arial" pitchFamily="34" charset="0"/>
                        <a:buChar char="•"/>
                      </a:pPr>
                      <a:endParaRPr lang="en-GB" sz="4500" dirty="0">
                        <a:solidFill>
                          <a:schemeClr val="tx2"/>
                        </a:solidFill>
                      </a:endParaRPr>
                    </a:p>
                  </a:txBody>
                  <a:tcPr marL="0" marR="36000" marT="18000" marB="1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Clr>
                          <a:schemeClr val="tx1"/>
                        </a:buClr>
                        <a:buFont typeface="Arial" pitchFamily="34" charset="0"/>
                        <a:buNone/>
                      </a:pPr>
                      <a:r>
                        <a:rPr lang="pl-PL" sz="1200" dirty="0" smtClean="0">
                          <a:solidFill>
                            <a:schemeClr val="tx2"/>
                          </a:solidFill>
                        </a:rPr>
                        <a:t>Klientów,</a:t>
                      </a:r>
                      <a:r>
                        <a:rPr lang="pl-PL" sz="1200" baseline="0" dirty="0" smtClean="0">
                          <a:solidFill>
                            <a:schemeClr val="tx2"/>
                          </a:solidFill>
                        </a:rPr>
                        <a:t> którzy nam zaufali</a:t>
                      </a:r>
                      <a:endParaRPr lang="en-GB" sz="1200" dirty="0">
                        <a:solidFill>
                          <a:schemeClr val="tx2"/>
                        </a:solidFill>
                      </a:endParaRPr>
                    </a:p>
                  </a:txBody>
                  <a:tcPr marL="0" marR="36000" marT="18000" marB="1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4849">
                <a:tc>
                  <a:txBody>
                    <a:bodyPr/>
                    <a:lstStyle/>
                    <a:p>
                      <a:pPr marL="0" indent="-176213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tx1"/>
                        </a:buClr>
                        <a:buFont typeface="Arial" pitchFamily="34" charset="0"/>
                        <a:buChar char="•"/>
                      </a:pPr>
                      <a:endParaRPr lang="en-GB" sz="1800" b="0" kern="1200" dirty="0">
                        <a:solidFill>
                          <a:schemeClr val="tx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36000" marT="7200" marB="72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tx1"/>
                        </a:buClr>
                        <a:buFont typeface="Arial" pitchFamily="34" charset="0"/>
                        <a:buNone/>
                      </a:pPr>
                      <a:r>
                        <a:rPr lang="pl-PL" sz="1800" b="0" kern="1200" spc="-150" baseline="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5 000 000</a:t>
                      </a:r>
                      <a:endParaRPr lang="en-GB" sz="1800" b="0" kern="1200" spc="-150" baseline="0" dirty="0">
                        <a:solidFill>
                          <a:schemeClr val="tx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36000" marT="7200" marB="72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62122">
                <a:tc>
                  <a:txBody>
                    <a:bodyPr/>
                    <a:lstStyle/>
                    <a:p>
                      <a:pPr marL="176213" indent="-176213">
                        <a:lnSpc>
                          <a:spcPct val="100000"/>
                        </a:lnSpc>
                        <a:buClr>
                          <a:schemeClr val="tx1"/>
                        </a:buClr>
                        <a:buFont typeface="Arial" pitchFamily="34" charset="0"/>
                        <a:buChar char="•"/>
                      </a:pPr>
                      <a:endParaRPr lang="en-GB" sz="4500" dirty="0">
                        <a:solidFill>
                          <a:schemeClr val="tx2"/>
                        </a:solidFill>
                      </a:endParaRPr>
                    </a:p>
                  </a:txBody>
                  <a:tcPr marL="0" marR="36000" marT="18000" marB="1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l-PL" sz="1200" baseline="0" dirty="0" smtClean="0">
                          <a:solidFill>
                            <a:schemeClr val="tx2"/>
                          </a:solidFill>
                        </a:rPr>
                        <a:t>kilometrów rocznie przejeżdżają nasze samochody dostarczając odzież i maty do naszych Klientów</a:t>
                      </a:r>
                      <a:endParaRPr lang="en-GB" sz="120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0" marR="36000" marT="18000" marB="1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8" name="Picture Placeholder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872" y="2159225"/>
            <a:ext cx="1259880" cy="819070"/>
          </a:xfrm>
          <a:prstGeom prst="rect">
            <a:avLst/>
          </a:prstGeom>
        </p:spPr>
      </p:pic>
      <p:pic>
        <p:nvPicPr>
          <p:cNvPr id="9" name="Picture Placeholder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900" y="3170663"/>
            <a:ext cx="1247220" cy="819070"/>
          </a:xfrm>
          <a:prstGeom prst="rect">
            <a:avLst/>
          </a:prstGeom>
        </p:spPr>
      </p:pic>
      <p:pic>
        <p:nvPicPr>
          <p:cNvPr id="10" name="Picture Placeholder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900" y="4174637"/>
            <a:ext cx="1247220" cy="819070"/>
          </a:xfrm>
          <a:prstGeom prst="rect">
            <a:avLst/>
          </a:prstGeom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85689819"/>
              </p:ext>
            </p:extLst>
          </p:nvPr>
        </p:nvGraphicFramePr>
        <p:xfrm>
          <a:off x="4672583" y="2132749"/>
          <a:ext cx="4046708" cy="3031560"/>
        </p:xfrm>
        <a:graphic>
          <a:graphicData uri="http://schemas.openxmlformats.org/drawingml/2006/table">
            <a:tbl>
              <a:tblPr firstRow="1" bandRow="1"/>
              <a:tblGrid>
                <a:gridCol w="1383353"/>
                <a:gridCol w="2663355"/>
              </a:tblGrid>
              <a:tr h="2648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1800" b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0" marR="36000" marT="7200" marB="72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800" b="0" spc="-150" baseline="0" dirty="0" smtClean="0">
                          <a:solidFill>
                            <a:schemeClr val="tx2"/>
                          </a:solidFill>
                          <a:latin typeface="+mj-lt"/>
                        </a:rPr>
                        <a:t>5</a:t>
                      </a:r>
                      <a:endParaRPr lang="en-GB" sz="1800" b="0" spc="-150" baseline="0" dirty="0" smtClean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0" marR="36000" marT="7200" marB="72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62122">
                <a:tc>
                  <a:txBody>
                    <a:bodyPr/>
                    <a:lstStyle/>
                    <a:p>
                      <a:pPr marL="176213" indent="-176213">
                        <a:lnSpc>
                          <a:spcPct val="100000"/>
                        </a:lnSpc>
                        <a:buClr>
                          <a:schemeClr val="tx1"/>
                        </a:buClr>
                        <a:buFont typeface="Arial" pitchFamily="34" charset="0"/>
                        <a:buChar char="•"/>
                      </a:pPr>
                      <a:endParaRPr lang="en-GB" sz="4500" dirty="0">
                        <a:solidFill>
                          <a:schemeClr val="tx2"/>
                        </a:solidFill>
                      </a:endParaRPr>
                    </a:p>
                  </a:txBody>
                  <a:tcPr marL="0" marR="36000" marT="18000" marB="1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Clr>
                          <a:schemeClr val="tx1"/>
                        </a:buClr>
                        <a:buFont typeface="Arial" pitchFamily="34" charset="0"/>
                        <a:buNone/>
                      </a:pPr>
                      <a:r>
                        <a:rPr lang="pl-PL" sz="1200" dirty="0" smtClean="0">
                          <a:solidFill>
                            <a:schemeClr val="tx2"/>
                          </a:solidFill>
                        </a:rPr>
                        <a:t>zakładów</a:t>
                      </a:r>
                      <a:endParaRPr lang="en-GB" sz="1200" dirty="0">
                        <a:solidFill>
                          <a:schemeClr val="tx2"/>
                        </a:solidFill>
                      </a:endParaRPr>
                    </a:p>
                  </a:txBody>
                  <a:tcPr marL="0" marR="36000" marT="18000" marB="1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4849">
                <a:tc>
                  <a:txBody>
                    <a:bodyPr/>
                    <a:lstStyle/>
                    <a:p>
                      <a:pPr marL="0" indent="-176213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tx1"/>
                        </a:buClr>
                        <a:buFont typeface="Arial" pitchFamily="34" charset="0"/>
                        <a:buChar char="•"/>
                      </a:pPr>
                      <a:endParaRPr lang="en-GB" sz="1800" b="0" kern="1200" dirty="0">
                        <a:solidFill>
                          <a:schemeClr val="tx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36000" marT="7200" marB="72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tx1"/>
                        </a:buClr>
                        <a:buFont typeface="Arial" pitchFamily="34" charset="0"/>
                        <a:buNone/>
                      </a:pPr>
                      <a:r>
                        <a:rPr lang="pl-PL" sz="1800" b="0" kern="1200" spc="-150" baseline="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1 800 000</a:t>
                      </a:r>
                      <a:endParaRPr lang="en-GB" sz="1800" b="0" kern="1200" spc="-150" baseline="0" dirty="0">
                        <a:solidFill>
                          <a:schemeClr val="tx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36000" marT="7200" marB="72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62122">
                <a:tc>
                  <a:txBody>
                    <a:bodyPr/>
                    <a:lstStyle/>
                    <a:p>
                      <a:pPr marL="176213" indent="-176213">
                        <a:lnSpc>
                          <a:spcPct val="100000"/>
                        </a:lnSpc>
                        <a:buClr>
                          <a:schemeClr val="tx1"/>
                        </a:buClr>
                        <a:buFont typeface="Arial" pitchFamily="34" charset="0"/>
                        <a:buChar char="•"/>
                      </a:pPr>
                      <a:endParaRPr lang="en-GB" sz="4500" dirty="0">
                        <a:solidFill>
                          <a:schemeClr val="tx2"/>
                        </a:solidFill>
                      </a:endParaRPr>
                    </a:p>
                  </a:txBody>
                  <a:tcPr marL="0" marR="36000" marT="18000" marB="1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Clr>
                          <a:schemeClr val="tx1"/>
                        </a:buClr>
                        <a:buFont typeface="Arial" pitchFamily="34" charset="0"/>
                        <a:buNone/>
                      </a:pPr>
                      <a:r>
                        <a:rPr lang="pl-PL" sz="1200" dirty="0" smtClean="0">
                          <a:solidFill>
                            <a:schemeClr val="tx2"/>
                          </a:solidFill>
                        </a:rPr>
                        <a:t>sztuk odzieży w użytkowaniu</a:t>
                      </a:r>
                      <a:r>
                        <a:rPr lang="pl-PL" sz="1200" baseline="0" dirty="0" smtClean="0">
                          <a:solidFill>
                            <a:schemeClr val="tx2"/>
                          </a:solidFill>
                        </a:rPr>
                        <a:t> naszych klientów</a:t>
                      </a:r>
                      <a:endParaRPr lang="en-GB" sz="1200" dirty="0">
                        <a:solidFill>
                          <a:schemeClr val="tx2"/>
                        </a:solidFill>
                      </a:endParaRPr>
                    </a:p>
                  </a:txBody>
                  <a:tcPr marL="0" marR="36000" marT="18000" marB="1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4849">
                <a:tc>
                  <a:txBody>
                    <a:bodyPr/>
                    <a:lstStyle/>
                    <a:p>
                      <a:pPr marL="0" indent="-176213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tx1"/>
                        </a:buClr>
                        <a:buFont typeface="Arial" pitchFamily="34" charset="0"/>
                        <a:buChar char="•"/>
                      </a:pPr>
                      <a:endParaRPr lang="en-GB" sz="1800" b="0" kern="1200" dirty="0">
                        <a:solidFill>
                          <a:schemeClr val="tx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36000" marT="7200" marB="72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tx1"/>
                        </a:buClr>
                        <a:buFont typeface="Arial" pitchFamily="34" charset="0"/>
                        <a:buNone/>
                      </a:pPr>
                      <a:r>
                        <a:rPr lang="pl-PL" sz="1800" b="0" kern="1200" spc="-150" baseline="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30 000</a:t>
                      </a:r>
                      <a:endParaRPr lang="en-GB" sz="1800" b="0" kern="1200" spc="-150" baseline="0" dirty="0">
                        <a:solidFill>
                          <a:schemeClr val="tx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36000" marT="7200" marB="72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62122">
                <a:tc>
                  <a:txBody>
                    <a:bodyPr/>
                    <a:lstStyle/>
                    <a:p>
                      <a:pPr marL="176213" indent="-176213">
                        <a:lnSpc>
                          <a:spcPct val="100000"/>
                        </a:lnSpc>
                        <a:buClr>
                          <a:schemeClr val="tx1"/>
                        </a:buClr>
                        <a:buFont typeface="Arial" pitchFamily="34" charset="0"/>
                        <a:buChar char="•"/>
                      </a:pPr>
                      <a:endParaRPr lang="en-GB" sz="4500" dirty="0">
                        <a:solidFill>
                          <a:schemeClr val="tx2"/>
                        </a:solidFill>
                      </a:endParaRPr>
                    </a:p>
                  </a:txBody>
                  <a:tcPr marL="0" marR="36000" marT="18000" marB="1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l-PL" sz="1200" dirty="0" smtClean="0">
                          <a:solidFill>
                            <a:schemeClr val="tx2"/>
                          </a:solidFill>
                        </a:rPr>
                        <a:t>mat wyłożonych u naszych Klientów</a:t>
                      </a:r>
                      <a:endParaRPr lang="en-GB" sz="120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0" marR="36000" marT="18000" marB="18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5" name="Picture Placeholder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8281" y="3168654"/>
            <a:ext cx="1259880" cy="819070"/>
          </a:xfrm>
          <a:prstGeom prst="rect">
            <a:avLst/>
          </a:prstGeom>
        </p:spPr>
      </p:pic>
      <p:pic>
        <p:nvPicPr>
          <p:cNvPr id="16" name="Picture Placeholder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8281" y="4172628"/>
            <a:ext cx="1259880" cy="819070"/>
          </a:xfrm>
          <a:prstGeom prst="rect">
            <a:avLst/>
          </a:prstGeom>
        </p:spPr>
      </p:pic>
      <p:pic>
        <p:nvPicPr>
          <p:cNvPr id="17" name="Obraz 25" descr="1 005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8281" y="2263915"/>
            <a:ext cx="125988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655726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067944" y="1844675"/>
            <a:ext cx="4896544" cy="4722813"/>
          </a:xfrm>
        </p:spPr>
        <p:txBody>
          <a:bodyPr>
            <a:normAutofit/>
          </a:bodyPr>
          <a:lstStyle/>
          <a:p>
            <a:pPr lvl="1">
              <a:lnSpc>
                <a:spcPct val="160000"/>
              </a:lnSpc>
              <a:buNone/>
            </a:pPr>
            <a:endParaRPr lang="en-US" sz="1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4869160"/>
            <a:ext cx="2880250" cy="151216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Tx/>
              <a:buNone/>
              <a:defRPr sz="24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buFontTx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-900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SzPct val="120000"/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34000" indent="-144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78000" indent="-144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+mj-lt"/>
              <a:buAutoNum type="arabicPeriod"/>
            </a:pPr>
            <a:r>
              <a:rPr lang="pl-PL" sz="1600" b="1" dirty="0" smtClean="0"/>
              <a:t>Odzież czysta</a:t>
            </a:r>
            <a:endParaRPr lang="en-US" sz="1600" b="1" dirty="0"/>
          </a:p>
          <a:p>
            <a:pPr marL="342900" lvl="1" indent="-342900">
              <a:buFont typeface="+mj-lt"/>
              <a:buAutoNum type="arabicPeriod"/>
            </a:pPr>
            <a:r>
              <a:rPr lang="pl-PL" sz="1600" b="1" dirty="0" smtClean="0"/>
              <a:t>Odbiór odzieży brudnej</a:t>
            </a:r>
            <a:endParaRPr lang="en-US" sz="1600" b="1" dirty="0"/>
          </a:p>
          <a:p>
            <a:pPr marL="342900" lvl="1" indent="-342900">
              <a:buFont typeface="+mj-lt"/>
              <a:buAutoNum type="arabicPeriod"/>
            </a:pPr>
            <a:r>
              <a:rPr lang="pl-PL" sz="1600" b="1" dirty="0" smtClean="0"/>
              <a:t>Pranie</a:t>
            </a:r>
            <a:endParaRPr lang="en-US" sz="1600" b="1" dirty="0"/>
          </a:p>
          <a:p>
            <a:pPr marL="342900" lvl="1" indent="-342900">
              <a:buFont typeface="+mj-lt"/>
              <a:buAutoNum type="arabicPeriod"/>
            </a:pPr>
            <a:r>
              <a:rPr lang="pl-PL" sz="1600" b="1" dirty="0" smtClean="0"/>
              <a:t>Dostawa do klienta</a:t>
            </a:r>
            <a:endParaRPr lang="en-US" sz="1600" b="1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1628800"/>
            <a:ext cx="5112568" cy="4808103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539552" y="1124744"/>
            <a:ext cx="8064499" cy="43063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Model biznesowy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96305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l-PL" dirty="0" smtClean="0"/>
              <a:t>Odzież i usługi dla stref Cleanroom</a:t>
            </a:r>
            <a:endParaRPr lang="nl-NL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1">
              <a:defRPr/>
            </a:pPr>
            <a:r>
              <a:rPr lang="pl-PL" dirty="0" smtClean="0">
                <a:latin typeface="+mn-lt"/>
              </a:rPr>
              <a:t>Na wszystkie poziomy klas </a:t>
            </a:r>
            <a:r>
              <a:rPr lang="nl-NL" dirty="0" smtClean="0">
                <a:latin typeface="+mn-lt"/>
              </a:rPr>
              <a:t>cleanroom</a:t>
            </a:r>
          </a:p>
          <a:p>
            <a:pPr lvl="1">
              <a:defRPr/>
            </a:pPr>
            <a:r>
              <a:rPr lang="pl-PL" dirty="0" smtClean="0">
                <a:latin typeface="+mn-lt"/>
              </a:rPr>
              <a:t>Oferujemy pełną gamę odzieży </a:t>
            </a:r>
            <a:br>
              <a:rPr lang="pl-PL" dirty="0" smtClean="0">
                <a:latin typeface="+mn-lt"/>
              </a:rPr>
            </a:br>
            <a:r>
              <a:rPr lang="pl-PL" dirty="0" smtClean="0">
                <a:latin typeface="+mn-lt"/>
              </a:rPr>
              <a:t>Cleanroom dostosowaną do </a:t>
            </a:r>
            <a:br>
              <a:rPr lang="pl-PL" dirty="0" smtClean="0">
                <a:latin typeface="+mn-lt"/>
              </a:rPr>
            </a:br>
            <a:r>
              <a:rPr lang="pl-PL" dirty="0" smtClean="0">
                <a:latin typeface="+mn-lt"/>
              </a:rPr>
              <a:t>Twoich potrzeb np.:</a:t>
            </a:r>
            <a:br>
              <a:rPr lang="pl-PL" dirty="0" smtClean="0">
                <a:latin typeface="+mn-lt"/>
              </a:rPr>
            </a:br>
            <a:endParaRPr lang="en-US" dirty="0" smtClean="0">
              <a:latin typeface="+mn-lt"/>
            </a:endParaRPr>
          </a:p>
          <a:p>
            <a:pPr lvl="2">
              <a:buFont typeface="Arial" pitchFamily="34" charset="0"/>
              <a:buChar char="•"/>
              <a:defRPr/>
            </a:pPr>
            <a:r>
              <a:rPr lang="pl-PL" b="1" dirty="0" smtClean="0">
                <a:latin typeface="+mn-lt"/>
              </a:rPr>
              <a:t>Odzież bakteriobójcza</a:t>
            </a:r>
            <a:endParaRPr lang="en-US" b="1" dirty="0" smtClean="0">
              <a:latin typeface="+mn-lt"/>
            </a:endParaRPr>
          </a:p>
          <a:p>
            <a:pPr lvl="2">
              <a:buFont typeface="Arial" pitchFamily="34" charset="0"/>
              <a:buChar char="•"/>
              <a:defRPr/>
            </a:pPr>
            <a:r>
              <a:rPr lang="pl-PL" dirty="0" smtClean="0">
                <a:latin typeface="+mn-lt"/>
              </a:rPr>
              <a:t>Odzież ochronna</a:t>
            </a:r>
            <a:endParaRPr lang="en-US" dirty="0">
              <a:latin typeface="+mn-lt"/>
            </a:endParaRPr>
          </a:p>
          <a:p>
            <a:pPr lvl="2">
              <a:buFont typeface="Arial" pitchFamily="34" charset="0"/>
              <a:buChar char="•"/>
              <a:defRPr/>
            </a:pPr>
            <a:r>
              <a:rPr lang="pl-PL" dirty="0" smtClean="0">
                <a:latin typeface="+mn-lt"/>
              </a:rPr>
              <a:t>Bielizna</a:t>
            </a:r>
            <a:endParaRPr lang="en-US" dirty="0">
              <a:latin typeface="+mn-lt"/>
            </a:endParaRPr>
          </a:p>
          <a:p>
            <a:pPr lvl="2">
              <a:buFont typeface="Arial" pitchFamily="34" charset="0"/>
              <a:buChar char="•"/>
              <a:defRPr/>
            </a:pPr>
            <a:r>
              <a:rPr lang="pl-PL" dirty="0" smtClean="0">
                <a:latin typeface="+mn-lt"/>
              </a:rPr>
              <a:t>Odzież </a:t>
            </a:r>
            <a:r>
              <a:rPr lang="en-US" dirty="0" smtClean="0">
                <a:latin typeface="+mn-lt"/>
              </a:rPr>
              <a:t>ESD </a:t>
            </a:r>
            <a:r>
              <a:rPr lang="pl-PL" dirty="0" smtClean="0">
                <a:latin typeface="+mn-lt"/>
              </a:rPr>
              <a:t>dla stref</a:t>
            </a:r>
            <a:r>
              <a:rPr lang="en-US" dirty="0" smtClean="0">
                <a:latin typeface="+mn-lt"/>
              </a:rPr>
              <a:t> EPA </a:t>
            </a:r>
            <a:endParaRPr lang="en-US" dirty="0">
              <a:latin typeface="+mn-lt"/>
            </a:endParaRPr>
          </a:p>
          <a:p>
            <a:pPr lvl="2">
              <a:buFont typeface="Arial" pitchFamily="34" charset="0"/>
              <a:buChar char="•"/>
              <a:defRPr/>
            </a:pPr>
            <a:r>
              <a:rPr lang="pl-PL" b="1" dirty="0" smtClean="0">
                <a:latin typeface="+mn-lt"/>
              </a:rPr>
              <a:t>Odzież laboratoryjna</a:t>
            </a:r>
            <a:endParaRPr lang="en-US" b="1" dirty="0" smtClean="0">
              <a:latin typeface="+mn-lt"/>
            </a:endParaRPr>
          </a:p>
          <a:p>
            <a:pPr marL="180000" lvl="2" indent="0">
              <a:buNone/>
              <a:defRPr/>
            </a:pPr>
            <a:endParaRPr lang="en-US" dirty="0">
              <a:latin typeface="+mn-lt"/>
            </a:endParaRP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39750" y="1500947"/>
            <a:ext cx="8064500" cy="323850"/>
          </a:xfrm>
        </p:spPr>
        <p:txBody>
          <a:bodyPr/>
          <a:lstStyle/>
          <a:p>
            <a:r>
              <a:rPr lang="pl-PL" dirty="0" smtClean="0"/>
              <a:t>Szeroka gama zastosowań</a:t>
            </a:r>
            <a:r>
              <a:rPr lang="da-DK" dirty="0" smtClean="0"/>
              <a:t>.</a:t>
            </a:r>
            <a:endParaRPr lang="da-DK" dirty="0"/>
          </a:p>
        </p:txBody>
      </p:sp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3" cstate="print"/>
          <a:srcRect l="6019" t="7089" r="5698" b="10676"/>
          <a:stretch>
            <a:fillRect/>
          </a:stretch>
        </p:blipFill>
        <p:spPr bwMode="auto">
          <a:xfrm>
            <a:off x="4932040" y="1416050"/>
            <a:ext cx="3960440" cy="5220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94427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endsen PowerPoint Template">
  <a:themeElements>
    <a:clrScheme name="Berendsen">
      <a:dk1>
        <a:sysClr val="windowText" lastClr="000000"/>
      </a:dk1>
      <a:lt1>
        <a:sysClr val="window" lastClr="FFFFFF"/>
      </a:lt1>
      <a:dk2>
        <a:srgbClr val="003366"/>
      </a:dk2>
      <a:lt2>
        <a:srgbClr val="E6E6E6"/>
      </a:lt2>
      <a:accent1>
        <a:srgbClr val="003366"/>
      </a:accent1>
      <a:accent2>
        <a:srgbClr val="8CC83C"/>
      </a:accent2>
      <a:accent3>
        <a:srgbClr val="E6E6E6"/>
      </a:accent3>
      <a:accent4>
        <a:srgbClr val="828282"/>
      </a:accent4>
      <a:accent5>
        <a:srgbClr val="97CBE1"/>
      </a:accent5>
      <a:accent6>
        <a:srgbClr val="B4DB81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l">
          <a:lnSpc>
            <a:spcPct val="90000"/>
          </a:lnSpc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90000"/>
          </a:lnSpc>
          <a:spcBef>
            <a:spcPts val="300"/>
          </a:spcBef>
          <a:buClr>
            <a:schemeClr val="accent2"/>
          </a:buClr>
          <a:defRPr sz="1600" dirty="0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C30384BBF396478D975DD204E6FF00" ma:contentTypeVersion="0" ma:contentTypeDescription="Create a new document." ma:contentTypeScope="" ma:versionID="aeea591e7a149da71338af559d989ae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B859E89-4E26-48CC-9197-AC546F5E3D04}">
  <ds:schemaRefs>
    <ds:schemaRef ds:uri="http://purl.org/dc/dcmitype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0F9A982-A8C6-40AA-8D6B-F3EB2443B6C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68CB83-2BB8-4EBB-8372-2028DE4EAE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Berendsen ppt master[1]</Template>
  <TotalTime>1917</TotalTime>
  <Words>1969</Words>
  <Application>Microsoft Office PowerPoint</Application>
  <PresentationFormat>Pokaz na ekranie (4:3)</PresentationFormat>
  <Paragraphs>486</Paragraphs>
  <Slides>38</Slides>
  <Notes>14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38</vt:i4>
      </vt:variant>
    </vt:vector>
  </HeadingPairs>
  <TitlesOfParts>
    <vt:vector size="39" baseType="lpstr">
      <vt:lpstr>Berendsen PowerPoint Template</vt:lpstr>
      <vt:lpstr>Kompleksowa oferta serwisu odzieży i akcesoriów Cleanroom.  Konferencja Polskiego Stowarzyszenia Bankowania Tkanek i Komórek</vt:lpstr>
      <vt:lpstr>Berendsen w Europie.</vt:lpstr>
      <vt:lpstr>Obszary działalności firmy Berendsen</vt:lpstr>
      <vt:lpstr>Co to jest Cleanroom</vt:lpstr>
      <vt:lpstr>Rodzaje pralni</vt:lpstr>
      <vt:lpstr>Pralnie Cleanroom w Europie</vt:lpstr>
      <vt:lpstr>Berendsen Polska w liczbach…</vt:lpstr>
      <vt:lpstr>Slajd 8</vt:lpstr>
      <vt:lpstr>Odzież i usługi dla stref Cleanroom</vt:lpstr>
      <vt:lpstr>Kompleksowa obsługa odzieży Cleanroom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Pralnia Cleanroom w Szamotułach</vt:lpstr>
      <vt:lpstr>Stanowisko składowania i pakowania odzieży</vt:lpstr>
      <vt:lpstr>Stanowisko pakowania odzieży</vt:lpstr>
      <vt:lpstr>Kontrola jakości</vt:lpstr>
      <vt:lpstr>Klasyfikacja Cleanroom</vt:lpstr>
      <vt:lpstr>Wymagania dotyczące procesu prania</vt:lpstr>
      <vt:lpstr>Slajd 24</vt:lpstr>
      <vt:lpstr>Slajd 25</vt:lpstr>
      <vt:lpstr>Wpływ odzieży na uwalnianie cząsteczek</vt:lpstr>
      <vt:lpstr>Dlaczego warto skorzystać z usług Berendsen?</vt:lpstr>
      <vt:lpstr>Gwarancja ciągłości dostaw</vt:lpstr>
      <vt:lpstr>Gwarancja jakości</vt:lpstr>
      <vt:lpstr>Gwarancja czystości</vt:lpstr>
      <vt:lpstr>Innowacje i ciągły rozwój</vt:lpstr>
      <vt:lpstr>Gwarancja dokumentacji procesu</vt:lpstr>
      <vt:lpstr>Po co zlecać obsługę w zakresie odzieży na zewnątrz?</vt:lpstr>
      <vt:lpstr>Zaufali nam:</vt:lpstr>
      <vt:lpstr>Zaufali nam:</vt:lpstr>
      <vt:lpstr>Zagadka</vt:lpstr>
      <vt:lpstr>Slajd 37</vt:lpstr>
      <vt:lpstr>Slajd 38</vt:lpstr>
    </vt:vector>
  </TitlesOfParts>
  <Company>Berendsen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Berendsen Cleanroom Services</dc:title>
  <dc:creator>Nicolai Illum Eppers</dc:creator>
  <cp:lastModifiedBy>Jacek.Lazowski</cp:lastModifiedBy>
  <cp:revision>173</cp:revision>
  <cp:lastPrinted>2012-11-07T10:27:23Z</cp:lastPrinted>
  <dcterms:created xsi:type="dcterms:W3CDTF">2012-10-11T10:20:40Z</dcterms:created>
  <dcterms:modified xsi:type="dcterms:W3CDTF">2013-06-06T11:32:54Z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0x01010042C30384BBF396478D975DD204E6FF00</vt:lpwstr>
  </property>
</Properties>
</file>